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2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6" r:id="rId27"/>
    <p:sldId id="285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8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Τίτλος και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Εισαγωγικά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Κάρτα ονόματ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Κάρτα ονόματος με φρά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ή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5/12/2023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hyperlink" Target="at%20commands.pdf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randomnerdtutorials.com/esp32-bluetooth-classic-arduino-ide/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randomnerdtutorials.com/esp32-bluetooth-low-energy-ble-arduino-ide/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github.com/nkolban/ESP32_BLE_Arduino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uuidgenerator.net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randomnerdtutorials.com/esp32-ble-server-client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components101.com/microcontrollers/arduino-uno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lay.google.com/store/apps/details?id=de.kai_morich.serial_bluetooth_terminal&amp;hl=en" TargetMode="External"/><Relationship Id="rId2" Type="http://schemas.openxmlformats.org/officeDocument/2006/relationships/hyperlink" Target="bluetooth/SerialBT_example/SerialBT_example.ino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howtomechatronics.com/tutorials/arduino/how-to-configure-pair-two-hc-05-bluetooth-module-master-slave-commands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7FE69923-339E-C7E7-5B19-53864C7C0C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2743198"/>
          </a:xfrm>
        </p:spPr>
        <p:txBody>
          <a:bodyPr/>
          <a:lstStyle/>
          <a:p>
            <a:r>
              <a:rPr lang="en-US" sz="5400" b="1" dirty="0"/>
              <a:t>Programming with Bluetooth</a:t>
            </a:r>
            <a:br>
              <a:rPr lang="en-US" sz="5400" b="1" dirty="0"/>
            </a:br>
            <a:endParaRPr lang="en-US" dirty="0"/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6A3DF861-8A92-5814-7E8A-B52A1AA1B5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458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EBE86EA4-C4F1-4465-B306-7A2BC22859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8279268-DB29-43BE-B57C-14977EACFD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8FA53C0-C1EF-4611-BAB3-65EEB16AA3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81CDACFC-DD8A-4CC0-B7FC-6030FC3536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0269F267-73D4-4CC3-BEC7-73335654DE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DC48F13D-B2D7-4EB8-9CA7-59243637C8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A82405B3-5A67-4DA2-8EDA-7AB65A8B45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7508BC7B-3BD2-4D96-A46E-82988222AC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4298D07C-2287-4B93-9041-935144DE1B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0F6BC886-C125-4903-8C2A-6FB687400D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C9D0B38F-2E02-4E85-99EE-73595E7C89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Τίτλος 1">
            <a:extLst>
              <a:ext uri="{FF2B5EF4-FFF2-40B4-BE49-F238E27FC236}">
                <a16:creationId xmlns:a16="http://schemas.microsoft.com/office/drawing/2014/main" id="{AFD8C3CE-16B3-025E-8EE2-AEE66332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968" y="821095"/>
            <a:ext cx="8288035" cy="88011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l-GR" sz="6000" b="1" dirty="0">
                <a:latin typeface="Comic Sans MS" pitchFamily="66" charset="0"/>
              </a:rPr>
              <a:t>Εντολές ΑΤ</a:t>
            </a:r>
            <a:endParaRPr lang="en-US" sz="4800" dirty="0"/>
          </a:p>
        </p:txBody>
      </p:sp>
      <p:pic>
        <p:nvPicPr>
          <p:cNvPr id="8" name="Θέση περιεχομένου 7">
            <a:extLst>
              <a:ext uri="{FF2B5EF4-FFF2-40B4-BE49-F238E27FC236}">
                <a16:creationId xmlns:a16="http://schemas.microsoft.com/office/drawing/2014/main" id="{59CFFDE3-3A97-49C6-27F4-BB7F0C3615A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42597" y="4762729"/>
            <a:ext cx="4207449" cy="1698594"/>
          </a:xfrm>
          <a:prstGeom prst="rect">
            <a:avLst/>
          </a:prstGeom>
        </p:spPr>
      </p:pic>
      <p:pic>
        <p:nvPicPr>
          <p:cNvPr id="6" name="Εικόνα 5">
            <a:extLst>
              <a:ext uri="{FF2B5EF4-FFF2-40B4-BE49-F238E27FC236}">
                <a16:creationId xmlns:a16="http://schemas.microsoft.com/office/drawing/2014/main" id="{525C78AB-1560-9504-7C9E-D97A2F385E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109" y="2990977"/>
            <a:ext cx="4131430" cy="1525119"/>
          </a:xfrm>
          <a:prstGeom prst="rect">
            <a:avLst/>
          </a:prstGeom>
        </p:spPr>
      </p:pic>
      <p:pic>
        <p:nvPicPr>
          <p:cNvPr id="5" name="Θέση περιεχομένου 4">
            <a:extLst>
              <a:ext uri="{FF2B5EF4-FFF2-40B4-BE49-F238E27FC236}">
                <a16:creationId xmlns:a16="http://schemas.microsoft.com/office/drawing/2014/main" id="{1693D326-8520-E72C-75F3-C230AB56D09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842597" y="2052331"/>
            <a:ext cx="4131430" cy="692013"/>
          </a:xfrm>
          <a:prstGeom prst="rect">
            <a:avLst/>
          </a:prstGeom>
        </p:spPr>
      </p:pic>
      <p:pic>
        <p:nvPicPr>
          <p:cNvPr id="9" name="Εικόνα 8">
            <a:extLst>
              <a:ext uri="{FF2B5EF4-FFF2-40B4-BE49-F238E27FC236}">
                <a16:creationId xmlns:a16="http://schemas.microsoft.com/office/drawing/2014/main" id="{9D91DA89-1495-A728-E0DF-4BE24A3D70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8838" y="2151470"/>
            <a:ext cx="4131430" cy="1277530"/>
          </a:xfrm>
          <a:prstGeom prst="rect">
            <a:avLst/>
          </a:prstGeom>
        </p:spPr>
      </p:pic>
      <p:pic>
        <p:nvPicPr>
          <p:cNvPr id="10" name="Εικόνα 9">
            <a:extLst>
              <a:ext uri="{FF2B5EF4-FFF2-40B4-BE49-F238E27FC236}">
                <a16:creationId xmlns:a16="http://schemas.microsoft.com/office/drawing/2014/main" id="{3522643B-19E3-1F49-EBE5-7EF5E192C2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8838" y="3680474"/>
            <a:ext cx="4131430" cy="152512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DAD73B9-DE34-305A-E362-20AED32EB9CC}"/>
              </a:ext>
            </a:extLst>
          </p:cNvPr>
          <p:cNvSpPr txBox="1"/>
          <p:nvPr/>
        </p:nvSpPr>
        <p:spPr>
          <a:xfrm>
            <a:off x="4359005" y="5460234"/>
            <a:ext cx="61022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  <a:hlinkClick r:id="rId7" action="ppaction://hlinkfile"/>
              </a:rPr>
              <a:t>More AT commands</a:t>
            </a:r>
            <a:endParaRPr lang="el-GR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044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96B812E-7E87-A778-7BD3-2544A7744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anose="030F0702030302020204" pitchFamily="66" charset="0"/>
              </a:rPr>
              <a:t>Hc-05 Slave </a:t>
            </a:r>
            <a:r>
              <a:rPr lang="el-GR" dirty="0">
                <a:latin typeface="Comic Sans MS" panose="030F0702030302020204" pitchFamily="66" charset="0"/>
              </a:rPr>
              <a:t>- </a:t>
            </a:r>
            <a:r>
              <a:rPr lang="en-US" dirty="0">
                <a:latin typeface="Comic Sans MS" panose="030F0702030302020204" pitchFamily="66" charset="0"/>
              </a:rPr>
              <a:t>AT programming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4689104C-4F2E-0CF8-C630-E2FE1C0777A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l-GR" sz="1800" dirty="0"/>
              <a:t>Δίνω ΑΤ και μου απαντάει ΟΚ άρα όλα καλά</a:t>
            </a:r>
            <a:endParaRPr lang="en-US" sz="1800" dirty="0"/>
          </a:p>
          <a:p>
            <a:r>
              <a:rPr lang="el-GR" sz="1800" dirty="0"/>
              <a:t>Θέλω να ορίσω ταχύτητα επικοινωνίας 38400</a:t>
            </a:r>
          </a:p>
          <a:p>
            <a:r>
              <a:rPr lang="el-GR" sz="1800" dirty="0"/>
              <a:t>Δίνω </a:t>
            </a:r>
            <a:r>
              <a:rPr lang="en-US" sz="1800" dirty="0"/>
              <a:t>AT+UART? </a:t>
            </a:r>
            <a:r>
              <a:rPr lang="el-GR" sz="1800" dirty="0"/>
              <a:t>Και μου απαντάει σε ποια ταχύτητα  μιλάει, αν θέλω να την ορίσω γράφω 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FF0000"/>
                </a:solidFill>
              </a:rPr>
              <a:t>	AT+UART=38400,0,0</a:t>
            </a:r>
          </a:p>
          <a:p>
            <a:r>
              <a:rPr lang="en-US" sz="1800" dirty="0"/>
              <a:t>E</a:t>
            </a:r>
            <a:r>
              <a:rPr lang="el-GR" sz="1800" dirty="0" err="1"/>
              <a:t>ξασφαλίζω</a:t>
            </a:r>
            <a:r>
              <a:rPr lang="el-GR" sz="1800" dirty="0"/>
              <a:t> με </a:t>
            </a:r>
            <a:r>
              <a:rPr lang="en-US" sz="1800" dirty="0"/>
              <a:t>“AT+ROLE?</a:t>
            </a:r>
            <a:r>
              <a:rPr lang="el-GR" sz="1800" dirty="0"/>
              <a:t> </a:t>
            </a:r>
            <a:r>
              <a:rPr lang="en-US" sz="1800" dirty="0"/>
              <a:t> </a:t>
            </a:r>
            <a:r>
              <a:rPr lang="el-GR" sz="1800" dirty="0"/>
              <a:t>Αν απαντήσει 0 ότι το ΒΤ είναι σε </a:t>
            </a:r>
            <a:r>
              <a:rPr lang="en-US" sz="1800" dirty="0"/>
              <a:t>slave mode </a:t>
            </a:r>
            <a:r>
              <a:rPr lang="el-GR" sz="1800" dirty="0"/>
              <a:t>αλλιώς το ορίζω εγώ</a:t>
            </a:r>
          </a:p>
          <a:p>
            <a:pPr marL="0" indent="0">
              <a:buNone/>
            </a:pPr>
            <a:r>
              <a:rPr lang="el-GR" sz="1800" dirty="0">
                <a:solidFill>
                  <a:srgbClr val="FF0000"/>
                </a:solidFill>
              </a:rPr>
              <a:t>	</a:t>
            </a:r>
            <a:r>
              <a:rPr lang="en-US" sz="1800" dirty="0">
                <a:solidFill>
                  <a:srgbClr val="FF0000"/>
                </a:solidFill>
              </a:rPr>
              <a:t>AT+ROLE=0</a:t>
            </a:r>
            <a:endParaRPr lang="el-GR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l-GR" sz="1800" b="1" i="1" u="sng" dirty="0">
                <a:solidFill>
                  <a:srgbClr val="FF0000"/>
                </a:solidFill>
              </a:rPr>
              <a:t>Σημαντικ</a:t>
            </a:r>
            <a:r>
              <a:rPr lang="el-GR" b="1" i="1" u="sng" dirty="0">
                <a:solidFill>
                  <a:srgbClr val="FF0000"/>
                </a:solidFill>
              </a:rPr>
              <a:t>ό</a:t>
            </a:r>
            <a:endParaRPr lang="el-GR" sz="1800" b="1" i="1" u="sng" dirty="0">
              <a:solidFill>
                <a:srgbClr val="FF0000"/>
              </a:solidFill>
            </a:endParaRPr>
          </a:p>
          <a:p>
            <a:r>
              <a:rPr lang="en-US" sz="1800" dirty="0"/>
              <a:t>M</a:t>
            </a:r>
            <a:r>
              <a:rPr lang="el-GR" sz="1800" dirty="0"/>
              <a:t>ε </a:t>
            </a:r>
            <a:r>
              <a:rPr lang="en-US" sz="1800" dirty="0"/>
              <a:t>AT+ADDR? </a:t>
            </a:r>
            <a:r>
              <a:rPr lang="el-GR" sz="1800" dirty="0"/>
              <a:t> Παίρνω τη διεύθυνση του ΒΤ σημειώστε τη γιατί θα τη χρειαστούμε στο προγραμματισμό του </a:t>
            </a:r>
            <a:r>
              <a:rPr lang="en-US" sz="1800" dirty="0"/>
              <a:t>MASTER</a:t>
            </a:r>
            <a:endParaRPr lang="el-GR" sz="1800" dirty="0"/>
          </a:p>
          <a:p>
            <a:endParaRPr lang="en-US" dirty="0"/>
          </a:p>
        </p:txBody>
      </p:sp>
      <p:pic>
        <p:nvPicPr>
          <p:cNvPr id="5" name="Θέση περιεχομένου 4">
            <a:extLst>
              <a:ext uri="{FF2B5EF4-FFF2-40B4-BE49-F238E27FC236}">
                <a16:creationId xmlns:a16="http://schemas.microsoft.com/office/drawing/2014/main" id="{B5796D16-317C-0088-5F84-B284A5E0408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2217321"/>
            <a:ext cx="4184650" cy="376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137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3505F94-0B73-3966-7D13-87D1CADDF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omic Sans MS" panose="030F0702030302020204" pitchFamily="66" charset="0"/>
              </a:rPr>
              <a:t>Hc-05 Master </a:t>
            </a:r>
            <a:r>
              <a:rPr lang="el-GR" dirty="0">
                <a:latin typeface="Comic Sans MS" panose="030F0702030302020204" pitchFamily="66" charset="0"/>
              </a:rPr>
              <a:t>- </a:t>
            </a:r>
            <a:r>
              <a:rPr lang="en-US" dirty="0">
                <a:latin typeface="Comic Sans MS" panose="030F0702030302020204" pitchFamily="66" charset="0"/>
              </a:rPr>
              <a:t>AT programming</a:t>
            </a:r>
            <a:endParaRPr lang="en-US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8F769F1D-AADB-2B08-0824-7E8DA9C3801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l-GR" sz="1800" dirty="0"/>
              <a:t>Δ</a:t>
            </a:r>
            <a:r>
              <a:rPr lang="el-GR" dirty="0"/>
              <a:t>ί</a:t>
            </a:r>
            <a:r>
              <a:rPr lang="el-GR" sz="1800" dirty="0"/>
              <a:t>νω ΑΤ και μου απαντάει ΟΚ άρα όλα καλά</a:t>
            </a:r>
          </a:p>
          <a:p>
            <a:r>
              <a:rPr lang="el-GR" sz="1800" dirty="0"/>
              <a:t>Θέλω να ορίσω ταχύτητα επικοινωνίας 38400</a:t>
            </a:r>
          </a:p>
          <a:p>
            <a:r>
              <a:rPr lang="el-GR" sz="1800" dirty="0"/>
              <a:t>Δίνω </a:t>
            </a:r>
            <a:r>
              <a:rPr lang="en-US" sz="1800" dirty="0"/>
              <a:t>AT+UART? </a:t>
            </a:r>
            <a:r>
              <a:rPr lang="el-GR" sz="1800" dirty="0"/>
              <a:t>Και μου απαντάει σε ποια ταχύτητα  μιλάει, αν θέλω να την ορίσω γράφω </a:t>
            </a:r>
            <a:endParaRPr lang="en-US" sz="1800" dirty="0"/>
          </a:p>
          <a:p>
            <a:pPr marL="0" indent="0">
              <a:buNone/>
            </a:pPr>
            <a:r>
              <a:rPr lang="el-GR" dirty="0">
                <a:solidFill>
                  <a:srgbClr val="FF0000"/>
                </a:solidFill>
              </a:rPr>
              <a:t>	</a:t>
            </a:r>
            <a:r>
              <a:rPr lang="en-US" sz="1800" dirty="0">
                <a:solidFill>
                  <a:srgbClr val="FF0000"/>
                </a:solidFill>
              </a:rPr>
              <a:t>AT+UART=38400,0,0</a:t>
            </a:r>
          </a:p>
          <a:p>
            <a:r>
              <a:rPr lang="en-US" sz="1800" dirty="0"/>
              <a:t>E</a:t>
            </a:r>
            <a:r>
              <a:rPr lang="el-GR" sz="1800" dirty="0" err="1"/>
              <a:t>ξασφαλίζω</a:t>
            </a:r>
            <a:r>
              <a:rPr lang="el-GR" sz="1800" dirty="0"/>
              <a:t> με </a:t>
            </a:r>
            <a:r>
              <a:rPr lang="en-US" sz="1800" dirty="0"/>
              <a:t>“AT+ROLE?</a:t>
            </a:r>
            <a:r>
              <a:rPr lang="el-GR" sz="1800" dirty="0"/>
              <a:t> </a:t>
            </a:r>
            <a:r>
              <a:rPr lang="en-US" sz="1800" dirty="0"/>
              <a:t> </a:t>
            </a:r>
            <a:r>
              <a:rPr lang="el-GR" sz="1800" dirty="0"/>
              <a:t>Αν απαντήσει </a:t>
            </a:r>
            <a:r>
              <a:rPr lang="en-US" sz="1800" dirty="0"/>
              <a:t>1</a:t>
            </a:r>
            <a:r>
              <a:rPr lang="el-GR" sz="1800" dirty="0"/>
              <a:t> ότι το ΒΤ είναι σε </a:t>
            </a:r>
            <a:r>
              <a:rPr lang="en-US" sz="1800" dirty="0"/>
              <a:t>slave mode </a:t>
            </a:r>
            <a:r>
              <a:rPr lang="el-GR" sz="1800" dirty="0"/>
              <a:t>αλλιώς το ορίζω εγώ.</a:t>
            </a:r>
          </a:p>
          <a:p>
            <a:pPr marL="0" indent="0">
              <a:buNone/>
            </a:pPr>
            <a:r>
              <a:rPr lang="el-GR" sz="1800" dirty="0">
                <a:solidFill>
                  <a:srgbClr val="FF0000"/>
                </a:solidFill>
              </a:rPr>
              <a:t>	</a:t>
            </a:r>
            <a:r>
              <a:rPr lang="en-US" sz="1800" dirty="0">
                <a:solidFill>
                  <a:srgbClr val="FF0000"/>
                </a:solidFill>
              </a:rPr>
              <a:t>AT+ROLE=1</a:t>
            </a:r>
            <a:endParaRPr lang="el-GR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l-GR" sz="1800" b="1" i="1" u="sng" dirty="0">
                <a:solidFill>
                  <a:srgbClr val="FF0000"/>
                </a:solidFill>
              </a:rPr>
              <a:t>Σημαντικό</a:t>
            </a:r>
          </a:p>
          <a:p>
            <a:r>
              <a:rPr lang="en-US" sz="1800" dirty="0"/>
              <a:t>M</a:t>
            </a:r>
            <a:r>
              <a:rPr lang="el-GR" sz="1800" dirty="0"/>
              <a:t>ε </a:t>
            </a:r>
            <a:r>
              <a:rPr lang="en-US" sz="1800" dirty="0"/>
              <a:t>AT+BIND= </a:t>
            </a:r>
            <a:r>
              <a:rPr lang="el-GR" sz="1800" dirty="0">
                <a:solidFill>
                  <a:srgbClr val="FF0000"/>
                </a:solidFill>
              </a:rPr>
              <a:t>Η ΔΙΕΥΘΥΝΣΗ ΠΟΥ ΠΗΡΑΜΕ ΑΠΌ ΤΟ </a:t>
            </a:r>
            <a:r>
              <a:rPr lang="en-US" sz="1800" dirty="0">
                <a:solidFill>
                  <a:srgbClr val="FF0000"/>
                </a:solidFill>
              </a:rPr>
              <a:t>SLAVE</a:t>
            </a:r>
            <a:endParaRPr lang="el-GR" sz="1800" dirty="0">
              <a:solidFill>
                <a:srgbClr val="FF0000"/>
              </a:solidFill>
            </a:endParaRPr>
          </a:p>
          <a:p>
            <a:r>
              <a:rPr lang="el-GR" sz="1800" dirty="0"/>
              <a:t>Εξασφαλίζω ότι μόλις ανοίξουν θα συνδεθούν σε</a:t>
            </a:r>
            <a:r>
              <a:rPr lang="en-US" sz="1800" dirty="0"/>
              <a:t> master-slave mode</a:t>
            </a:r>
            <a:endParaRPr lang="el-GR" sz="1800" dirty="0"/>
          </a:p>
          <a:p>
            <a:endParaRPr lang="en-US" dirty="0"/>
          </a:p>
        </p:txBody>
      </p:sp>
      <p:pic>
        <p:nvPicPr>
          <p:cNvPr id="5" name="Θέση περιεχομένου 4">
            <a:extLst>
              <a:ext uri="{FF2B5EF4-FFF2-40B4-BE49-F238E27FC236}">
                <a16:creationId xmlns:a16="http://schemas.microsoft.com/office/drawing/2014/main" id="{5E634F6C-154A-6F9D-74C5-8E909F31567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38173" y="2160588"/>
            <a:ext cx="3887353" cy="3881437"/>
          </a:xfrm>
          <a:prstGeom prst="rect">
            <a:avLst/>
          </a:prstGeom>
        </p:spPr>
      </p:pic>
      <p:pic>
        <p:nvPicPr>
          <p:cNvPr id="6" name="Εικόνα 5">
            <a:extLst>
              <a:ext uri="{FF2B5EF4-FFF2-40B4-BE49-F238E27FC236}">
                <a16:creationId xmlns:a16="http://schemas.microsoft.com/office/drawing/2014/main" id="{7CC1A34C-925F-C778-F70E-8B3C0F0233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0225" y="3828796"/>
            <a:ext cx="2485912" cy="2212565"/>
          </a:xfrm>
          <a:prstGeom prst="rect">
            <a:avLst/>
          </a:prstGeom>
        </p:spPr>
      </p:pic>
      <p:pic>
        <p:nvPicPr>
          <p:cNvPr id="7" name="Εικόνα 6">
            <a:extLst>
              <a:ext uri="{FF2B5EF4-FFF2-40B4-BE49-F238E27FC236}">
                <a16:creationId xmlns:a16="http://schemas.microsoft.com/office/drawing/2014/main" id="{EE3EFF79-B7B9-DB69-791A-FB1132BAB7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086" y="6041361"/>
            <a:ext cx="4541914" cy="7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9929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Τίτλος 1">
            <a:extLst>
              <a:ext uri="{FF2B5EF4-FFF2-40B4-BE49-F238E27FC236}">
                <a16:creationId xmlns:a16="http://schemas.microsoft.com/office/drawing/2014/main" id="{220999BA-63E0-3D59-26F6-DB88D8FC9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746" y="609600"/>
            <a:ext cx="3729076" cy="1320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Κώδικας 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D3B13C34-8647-93A7-160B-EA7067E119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167" y="2160589"/>
            <a:ext cx="3720916" cy="356073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l-GR" dirty="0"/>
              <a:t>Κάνουμε </a:t>
            </a:r>
            <a:r>
              <a:rPr lang="en-US" dirty="0"/>
              <a:t>Upload </a:t>
            </a:r>
            <a:r>
              <a:rPr lang="el-GR" dirty="0"/>
              <a:t>τον κώδικα και στα δύο </a:t>
            </a:r>
            <a:r>
              <a:rPr lang="en-US" dirty="0"/>
              <a:t>Arduino. </a:t>
            </a: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555301DC-4201-2A3B-A823-4080915E573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5428655" y="632145"/>
            <a:ext cx="3053506" cy="50891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905481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1FCB89D-9EA9-F312-824F-24E98E4A8D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ESP32 -</a:t>
            </a:r>
            <a:r>
              <a:rPr lang="el-GR" dirty="0"/>
              <a:t> </a:t>
            </a:r>
            <a:r>
              <a:rPr lang="en-US" dirty="0"/>
              <a:t>Bluetooth</a:t>
            </a:r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2B571FC0-4B94-2E63-9B24-76F6233895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4269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F6921C3-78F0-DA06-C907-983B78F3E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ESP32 </a:t>
            </a:r>
            <a:r>
              <a:rPr lang="el-GR" dirty="0"/>
              <a:t>– </a:t>
            </a:r>
            <a:r>
              <a:rPr lang="en-US" dirty="0"/>
              <a:t>Classic Bluetooth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D1BF6BBD-8E5C-0F1A-03D8-6C92011BF4B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l-GR" dirty="0"/>
              <a:t>Το </a:t>
            </a:r>
            <a:r>
              <a:rPr lang="en-US" dirty="0"/>
              <a:t>ESP32 </a:t>
            </a:r>
            <a:r>
              <a:rPr lang="el-GR" dirty="0"/>
              <a:t>έχει δύο τύπους </a:t>
            </a:r>
            <a:r>
              <a:rPr lang="en-US" dirty="0"/>
              <a:t>Bluetooth</a:t>
            </a:r>
            <a:r>
              <a:rPr lang="el-GR" dirty="0"/>
              <a:t>, το </a:t>
            </a:r>
            <a:r>
              <a:rPr lang="en-US" dirty="0"/>
              <a:t>Bluetooth Classic</a:t>
            </a:r>
            <a:r>
              <a:rPr lang="el-GR" dirty="0"/>
              <a:t> και το </a:t>
            </a:r>
            <a:r>
              <a:rPr lang="en-US" dirty="0"/>
              <a:t>Bluetooth Low Energy. </a:t>
            </a:r>
            <a:r>
              <a:rPr lang="el-GR" dirty="0"/>
              <a:t>Το </a:t>
            </a:r>
            <a:r>
              <a:rPr lang="en-US" dirty="0"/>
              <a:t>ESP32, </a:t>
            </a:r>
            <a:r>
              <a:rPr lang="el-GR" dirty="0"/>
              <a:t>σε σχέση με το </a:t>
            </a:r>
            <a:r>
              <a:rPr lang="en-US" dirty="0"/>
              <a:t>Arduino</a:t>
            </a:r>
            <a:r>
              <a:rPr lang="el-GR" dirty="0"/>
              <a:t>,</a:t>
            </a:r>
            <a:r>
              <a:rPr lang="en-US" dirty="0"/>
              <a:t> </a:t>
            </a:r>
            <a:r>
              <a:rPr lang="el-GR" dirty="0"/>
              <a:t>δεν χρειάζεται να χρησιμοποιήσει το </a:t>
            </a:r>
            <a:r>
              <a:rPr lang="en-US" dirty="0"/>
              <a:t>HC-05 </a:t>
            </a:r>
            <a:r>
              <a:rPr lang="el-GR" dirty="0"/>
              <a:t>για να συνδεθεί με μια συσκευή. Ο κώδικας για το </a:t>
            </a:r>
            <a:r>
              <a:rPr lang="en-US" dirty="0"/>
              <a:t>Classic </a:t>
            </a:r>
            <a:r>
              <a:rPr lang="el-GR" dirty="0"/>
              <a:t> είναι ο εξής :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l-GR" dirty="0"/>
              <a:t>Χρήσιμο </a:t>
            </a:r>
            <a:r>
              <a:rPr lang="en-US" dirty="0"/>
              <a:t>link: 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https://randomnerdtutorials.com/esp32-bluetooth-classic-arduino-ide/</a:t>
            </a:r>
            <a:endParaRPr 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EBC9821C-F1FB-256B-B998-501C2C5C4693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5131421" y="2160589"/>
            <a:ext cx="4398424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#include "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BluetoothSerial.h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"</a:t>
            </a:r>
            <a:endParaRPr kumimoji="0" lang="el-GR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BluetoothSerial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SerialBT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;</a:t>
            </a:r>
            <a:endParaRPr kumimoji="0" lang="el-GR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void setup() </a:t>
            </a:r>
            <a:endParaRPr kumimoji="0" lang="el-GR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{ </a:t>
            </a:r>
            <a:endParaRPr kumimoji="0" lang="el-GR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Serial.begin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(115200);</a:t>
            </a:r>
            <a:endParaRPr kumimoji="0" lang="el-GR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SerialBT.begin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("ESP32test"); </a:t>
            </a:r>
            <a:endParaRPr kumimoji="0" lang="el-GR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//Bluetooth device name </a:t>
            </a:r>
            <a:endParaRPr kumimoji="0" lang="el-GR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Serial.println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("The device started, now you can pair it with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bluetooth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!"); </a:t>
            </a:r>
            <a:endParaRPr kumimoji="0" lang="el-GR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} </a:t>
            </a:r>
            <a:endParaRPr kumimoji="0" lang="el-GR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void loop() </a:t>
            </a:r>
            <a:endParaRPr kumimoji="0" lang="el-GR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{ </a:t>
            </a:r>
            <a:endParaRPr kumimoji="0" lang="el-GR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if (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SerialBT.available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()) </a:t>
            </a:r>
            <a:endParaRPr kumimoji="0" lang="el-GR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{ </a:t>
            </a:r>
            <a:endParaRPr kumimoji="0" lang="el-GR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Serial.write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(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SerialBT.read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()); </a:t>
            </a:r>
            <a:endParaRPr kumimoji="0" lang="el-GR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} </a:t>
            </a:r>
            <a:endParaRPr kumimoji="0" lang="el-GR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delay(20); </a:t>
            </a:r>
            <a:endParaRPr kumimoji="0" lang="el-GR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}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AB9DC5-C4BE-A231-9B23-327864D257EE}"/>
              </a:ext>
            </a:extLst>
          </p:cNvPr>
          <p:cNvSpPr txBox="1"/>
          <p:nvPr/>
        </p:nvSpPr>
        <p:spPr>
          <a:xfrm>
            <a:off x="5131421" y="1561068"/>
            <a:ext cx="4142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accent1"/>
                </a:solidFill>
              </a:rPr>
              <a:t>Κώδικας για </a:t>
            </a:r>
            <a:r>
              <a:rPr lang="en-US" dirty="0">
                <a:solidFill>
                  <a:schemeClr val="accent1"/>
                </a:solidFill>
              </a:rPr>
              <a:t>Bluetooth</a:t>
            </a:r>
            <a:r>
              <a:rPr lang="el-GR" dirty="0">
                <a:solidFill>
                  <a:schemeClr val="accent1"/>
                </a:solidFill>
              </a:rPr>
              <a:t> χωρίς </a:t>
            </a:r>
            <a:r>
              <a:rPr lang="en-US" dirty="0">
                <a:solidFill>
                  <a:schemeClr val="accent1"/>
                </a:solidFill>
              </a:rPr>
              <a:t>HC-05 </a:t>
            </a:r>
          </a:p>
        </p:txBody>
      </p:sp>
    </p:spTree>
    <p:extLst>
      <p:ext uri="{BB962C8B-B14F-4D97-AF65-F5344CB8AC3E}">
        <p14:creationId xmlns:p14="http://schemas.microsoft.com/office/powerpoint/2010/main" val="12400584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CB6558A6-D739-5E5B-901F-300AE33CA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Comic Sans MS" panose="030F0702030302020204" pitchFamily="66" charset="0"/>
              </a:rPr>
              <a:t>Προτεινόμενη άσκηση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11D01115-78E4-EA93-ACF9-00CF879BC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l-GR" dirty="0"/>
              <a:t>Φτιάξτε ένα κύκλωμα με ένα </a:t>
            </a:r>
            <a:r>
              <a:rPr lang="en-US" dirty="0"/>
              <a:t>LED </a:t>
            </a:r>
            <a:r>
              <a:rPr lang="el-GR" dirty="0"/>
              <a:t>και ένα ποτενσιόμετρο πάνω σε </a:t>
            </a:r>
            <a:r>
              <a:rPr lang="en-US" dirty="0"/>
              <a:t>ESP32. </a:t>
            </a:r>
            <a:r>
              <a:rPr lang="el-GR" dirty="0"/>
              <a:t>Στην συνέχεια, μέσω </a:t>
            </a:r>
            <a:r>
              <a:rPr lang="en-US" dirty="0"/>
              <a:t>Bluetooth</a:t>
            </a:r>
            <a:r>
              <a:rPr lang="el-GR" dirty="0"/>
              <a:t>, να στέλνετε την τιμή του ποτενσιόμετρου στην συσκευή. Τέλος, με εντολή από την συσκευή</a:t>
            </a:r>
            <a:r>
              <a:rPr lang="en-US" dirty="0"/>
              <a:t>,</a:t>
            </a:r>
            <a:r>
              <a:rPr lang="el-GR" dirty="0"/>
              <a:t> να ανοιγοκλείνετε το </a:t>
            </a:r>
            <a:r>
              <a:rPr lang="en-US" dirty="0"/>
              <a:t>LED. </a:t>
            </a:r>
          </a:p>
        </p:txBody>
      </p:sp>
    </p:spTree>
    <p:extLst>
      <p:ext uri="{BB962C8B-B14F-4D97-AF65-F5344CB8AC3E}">
        <p14:creationId xmlns:p14="http://schemas.microsoft.com/office/powerpoint/2010/main" val="19764292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DF25353-2E4C-68F0-792C-B75B7D64BD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ESP32 Bluetooth Low Energy (BLE)</a:t>
            </a:r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63DAF50D-FABE-36D0-AFFF-482A8B761F3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https://randomnerdtutorials.com/esp32-bluetooth-low-energy-ble-arduino-ide/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73692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0884F175-9D23-496E-80AC-F3D2FD5410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22D4B7B8-5AFE-4B32-A805-72EC571E6F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757D13B2-7A74-4788-8689-5EDB2DA868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3">
              <a:extLst>
                <a:ext uri="{FF2B5EF4-FFF2-40B4-BE49-F238E27FC236}">
                  <a16:creationId xmlns:a16="http://schemas.microsoft.com/office/drawing/2014/main" id="{66964837-B2CC-483D-BEDA-4BB1901BCC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5">
              <a:extLst>
                <a:ext uri="{FF2B5EF4-FFF2-40B4-BE49-F238E27FC236}">
                  <a16:creationId xmlns:a16="http://schemas.microsoft.com/office/drawing/2014/main" id="{77D4E216-8B6C-4A3B-AF75-3016320F62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CDD4EA12-82D2-47D7-8742-8F4746AA6F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27">
              <a:extLst>
                <a:ext uri="{FF2B5EF4-FFF2-40B4-BE49-F238E27FC236}">
                  <a16:creationId xmlns:a16="http://schemas.microsoft.com/office/drawing/2014/main" id="{115B7F7E-4C23-429B-A947-A5B436DB2D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28">
              <a:extLst>
                <a:ext uri="{FF2B5EF4-FFF2-40B4-BE49-F238E27FC236}">
                  <a16:creationId xmlns:a16="http://schemas.microsoft.com/office/drawing/2014/main" id="{A6B03A29-0A21-40D4-87E4-3C41D6F54C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6C871F60-4E5A-449A-B6D8-1F58C12EE3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Isosceles Triangle 34">
              <a:extLst>
                <a:ext uri="{FF2B5EF4-FFF2-40B4-BE49-F238E27FC236}">
                  <a16:creationId xmlns:a16="http://schemas.microsoft.com/office/drawing/2014/main" id="{3182795B-2BFA-4D7B-BE85-701A73E253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Isosceles Triangle 35">
              <a:extLst>
                <a:ext uri="{FF2B5EF4-FFF2-40B4-BE49-F238E27FC236}">
                  <a16:creationId xmlns:a16="http://schemas.microsoft.com/office/drawing/2014/main" id="{810B9E5C-2AE2-4B4E-916F-F954F2AA8A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Τίτλος 1">
            <a:extLst>
              <a:ext uri="{FF2B5EF4-FFF2-40B4-BE49-F238E27FC236}">
                <a16:creationId xmlns:a16="http://schemas.microsoft.com/office/drawing/2014/main" id="{D332D8BF-3623-906D-6276-EE8E9E0E4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065" y="609600"/>
            <a:ext cx="2930518" cy="1320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ESP32 - BLE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4023E710-BD9C-F966-CF30-FFB8A551BC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1361" y="2160589"/>
            <a:ext cx="2930517" cy="3880773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1500" dirty="0" err="1"/>
              <a:t>Εκτός</a:t>
            </a:r>
            <a:r>
              <a:rPr lang="en-US" sz="1500" dirty="0"/>
              <a:t> από </a:t>
            </a:r>
            <a:r>
              <a:rPr lang="en-US" sz="1500" dirty="0" err="1"/>
              <a:t>το</a:t>
            </a:r>
            <a:r>
              <a:rPr lang="en-US" sz="1500" dirty="0"/>
              <a:t> Classic Bluetooth, όπ</a:t>
            </a:r>
            <a:r>
              <a:rPr lang="en-US" sz="1500" dirty="0" err="1"/>
              <a:t>ως</a:t>
            </a:r>
            <a:r>
              <a:rPr lang="en-US" sz="1500" dirty="0"/>
              <a:t> </a:t>
            </a:r>
            <a:r>
              <a:rPr lang="en-US" sz="1500" dirty="0" err="1"/>
              <a:t>εί</a:t>
            </a:r>
            <a:r>
              <a:rPr lang="en-US" sz="1500" dirty="0"/>
              <a:t>παμε προηγουμένως, το ESP32 έχει και το BLE. </a:t>
            </a:r>
            <a:r>
              <a:rPr lang="en-US" sz="1500" dirty="0" err="1"/>
              <a:t>Το</a:t>
            </a:r>
            <a:r>
              <a:rPr lang="en-US" sz="1500" dirty="0"/>
              <a:t> Ble </a:t>
            </a:r>
            <a:r>
              <a:rPr lang="en-US" sz="1500" dirty="0" err="1"/>
              <a:t>ειδικεύετ</a:t>
            </a:r>
            <a:r>
              <a:rPr lang="en-US" sz="1500" dirty="0"/>
              <a:t>αι στις συνδέσεις μικρής εμβέλειας και στην αποστολή μικρών «πακέτων» πληροφορίας. </a:t>
            </a:r>
            <a:r>
              <a:rPr lang="en-US" sz="1500" dirty="0" err="1"/>
              <a:t>Τo</a:t>
            </a:r>
            <a:r>
              <a:rPr lang="en-US" sz="1500" dirty="0"/>
              <a:t> BLE ,</a:t>
            </a:r>
            <a:r>
              <a:rPr lang="en-US" sz="1500" dirty="0" err="1"/>
              <a:t>σε</a:t>
            </a:r>
            <a:r>
              <a:rPr lang="en-US" sz="1500" dirty="0"/>
              <a:t> </a:t>
            </a:r>
            <a:r>
              <a:rPr lang="en-US" sz="1500" dirty="0" err="1"/>
              <a:t>σχέση</a:t>
            </a:r>
            <a:r>
              <a:rPr lang="en-US" sz="1500" dirty="0"/>
              <a:t> </a:t>
            </a:r>
            <a:r>
              <a:rPr lang="en-US" sz="1500" dirty="0" err="1"/>
              <a:t>με</a:t>
            </a:r>
            <a:r>
              <a:rPr lang="en-US" sz="1500" dirty="0"/>
              <a:t> </a:t>
            </a:r>
            <a:r>
              <a:rPr lang="en-US" sz="1500" dirty="0" err="1"/>
              <a:t>το</a:t>
            </a:r>
            <a:r>
              <a:rPr lang="en-US" sz="1500" dirty="0"/>
              <a:t> </a:t>
            </a:r>
            <a:r>
              <a:rPr lang="en-US" sz="1500" dirty="0" err="1"/>
              <a:t>κλ</a:t>
            </a:r>
            <a:r>
              <a:rPr lang="en-US" sz="1500" dirty="0"/>
              <a:t>ασσικό Bluetooth, μπαίνει σε Sleep Mode όταν δεν υπάρχει σύνδεση με άλλη συσκευή. Επ</a:t>
            </a:r>
            <a:r>
              <a:rPr lang="en-US" sz="1500" dirty="0" err="1"/>
              <a:t>ίσης</a:t>
            </a:r>
            <a:r>
              <a:rPr lang="en-US" sz="1500" dirty="0"/>
              <a:t>, </a:t>
            </a:r>
            <a:r>
              <a:rPr lang="en-US" sz="1500" dirty="0" err="1"/>
              <a:t>δεν</a:t>
            </a:r>
            <a:r>
              <a:rPr lang="en-US" sz="1500" dirty="0"/>
              <a:t> υπ</a:t>
            </a:r>
            <a:r>
              <a:rPr lang="en-US" sz="1500" dirty="0" err="1"/>
              <a:t>οστηρίζει</a:t>
            </a:r>
            <a:r>
              <a:rPr lang="en-US" sz="1500" dirty="0"/>
              <a:t> </a:t>
            </a:r>
            <a:r>
              <a:rPr lang="en-US" sz="1500" dirty="0" err="1"/>
              <a:t>μόνο</a:t>
            </a:r>
            <a:r>
              <a:rPr lang="en-US" sz="1500" dirty="0"/>
              <a:t> point-to-point επ</a:t>
            </a:r>
            <a:r>
              <a:rPr lang="en-US" sz="1500" dirty="0" err="1"/>
              <a:t>ικοινωνί</a:t>
            </a:r>
            <a:r>
              <a:rPr lang="en-US" sz="1500" dirty="0"/>
              <a:t>α, αλλά έχει Broadcast mode και Mesh. </a:t>
            </a:r>
            <a:endParaRPr lang="el-GR" sz="1500" dirty="0"/>
          </a:p>
          <a:p>
            <a:pPr>
              <a:lnSpc>
                <a:spcPct val="90000"/>
              </a:lnSpc>
            </a:pPr>
            <a:r>
              <a:rPr lang="el-GR" sz="1500" dirty="0"/>
              <a:t>Βασική βιβλιοθήκη : </a:t>
            </a:r>
            <a:r>
              <a:rPr lang="en-US" sz="1500" dirty="0">
                <a:hlinkClick r:id="rId2"/>
              </a:rPr>
              <a:t>https://github.com/nkolban/ESP32_BLE_Arduino</a:t>
            </a:r>
            <a:endParaRPr lang="en-US" sz="1500" dirty="0"/>
          </a:p>
        </p:txBody>
      </p:sp>
      <p:pic>
        <p:nvPicPr>
          <p:cNvPr id="6" name="Θέση περιεχομένου 5" descr="Εικόνα που περιέχει κείμενο, γραμματοσειρά, στιγμιότυπο οθόνης, αριθμός&#10;&#10;Περιγραφή που δημιουργήθηκε αυτόματα">
            <a:extLst>
              <a:ext uri="{FF2B5EF4-FFF2-40B4-BE49-F238E27FC236}">
                <a16:creationId xmlns:a16="http://schemas.microsoft.com/office/drawing/2014/main" id="{9A937FE6-F59A-7586-77A8-F06D922C19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854337" y="1090523"/>
            <a:ext cx="5421162" cy="1639901"/>
          </a:xfrm>
          <a:prstGeom prst="rect">
            <a:avLst/>
          </a:prstGeom>
        </p:spPr>
      </p:pic>
      <p:pic>
        <p:nvPicPr>
          <p:cNvPr id="8" name="Εικόνα 7" descr="Εικόνα που περιέχει κείμενο, στιγμιότυπο οθόνης, γραμματοσειρά, αριθμός&#10;&#10;Περιγραφή που δημιουργήθηκε αυτόματα">
            <a:extLst>
              <a:ext uri="{FF2B5EF4-FFF2-40B4-BE49-F238E27FC236}">
                <a16:creationId xmlns:a16="http://schemas.microsoft.com/office/drawing/2014/main" id="{F5DDF586-D32A-7A8C-B436-56955DBC69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6910" y="2730424"/>
            <a:ext cx="5140861" cy="3646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2853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Τίτλος 1">
            <a:extLst>
              <a:ext uri="{FF2B5EF4-FFF2-40B4-BE49-F238E27FC236}">
                <a16:creationId xmlns:a16="http://schemas.microsoft.com/office/drawing/2014/main" id="{372E0E68-9363-E322-7FBE-3ED68E00A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/>
              <a:t>BLE Server and Client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F1B764BC-576A-5B3E-5E97-9D91BF4B4E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3957349" cy="3749323"/>
          </a:xfrm>
        </p:spPr>
        <p:txBody>
          <a:bodyPr vert="horz" lIns="91440" tIns="45720" rIns="91440" bIns="45720" rtlCol="0">
            <a:normAutofit fontScale="92500"/>
          </a:bodyPr>
          <a:lstStyle/>
          <a:p>
            <a:r>
              <a:rPr lang="en-US" dirty="0" err="1"/>
              <a:t>Με</a:t>
            </a:r>
            <a:r>
              <a:rPr lang="en-US" dirty="0"/>
              <a:t> </a:t>
            </a:r>
            <a:r>
              <a:rPr lang="en-US" dirty="0" err="1"/>
              <a:t>το</a:t>
            </a:r>
            <a:r>
              <a:rPr lang="en-US" dirty="0"/>
              <a:t> Ble, υπ</a:t>
            </a:r>
            <a:r>
              <a:rPr lang="en-US" dirty="0" err="1"/>
              <a:t>άρχουν</a:t>
            </a:r>
            <a:r>
              <a:rPr lang="en-US" dirty="0"/>
              <a:t> </a:t>
            </a:r>
            <a:r>
              <a:rPr lang="en-US" dirty="0" err="1"/>
              <a:t>δύο</a:t>
            </a:r>
            <a:r>
              <a:rPr lang="en-US" dirty="0"/>
              <a:t> </a:t>
            </a:r>
            <a:r>
              <a:rPr lang="en-US" dirty="0" err="1"/>
              <a:t>είδη</a:t>
            </a:r>
            <a:r>
              <a:rPr lang="en-US" dirty="0"/>
              <a:t> </a:t>
            </a:r>
            <a:r>
              <a:rPr lang="en-US" dirty="0" err="1"/>
              <a:t>συσκευών</a:t>
            </a:r>
            <a:r>
              <a:rPr lang="en-US" dirty="0"/>
              <a:t>, ο SERVER και ο CLIENT. </a:t>
            </a:r>
            <a:r>
              <a:rPr lang="en-US" dirty="0" err="1"/>
              <a:t>Έν</a:t>
            </a:r>
            <a:r>
              <a:rPr lang="en-US" dirty="0"/>
              <a:t>α ESP32 μπορεί να είναι και τα δύο.</a:t>
            </a:r>
          </a:p>
          <a:p>
            <a:r>
              <a:rPr lang="en-US" dirty="0"/>
              <a:t>Ο SERVER </a:t>
            </a:r>
            <a:r>
              <a:rPr lang="en-US" dirty="0" err="1"/>
              <a:t>δι</a:t>
            </a:r>
            <a:r>
              <a:rPr lang="en-US" dirty="0"/>
              <a:t>αφημίζει (Advertise) την ύπαρξή του, έτσι ώστε να ανιχνευθεί από άλλες συσκευές και περιέχει πληροφορίες για να τις διαβάσουν οι CLIENTS. </a:t>
            </a:r>
            <a:endParaRPr lang="el-GR" dirty="0"/>
          </a:p>
          <a:p>
            <a:r>
              <a:rPr lang="el-GR" dirty="0"/>
              <a:t>Ο </a:t>
            </a:r>
            <a:r>
              <a:rPr lang="en-US" dirty="0"/>
              <a:t>CLIENT </a:t>
            </a:r>
            <a:r>
              <a:rPr lang="el-GR" dirty="0"/>
              <a:t>με το που βρει τον </a:t>
            </a:r>
            <a:r>
              <a:rPr lang="en-US" dirty="0"/>
              <a:t>SERVER </a:t>
            </a:r>
            <a:r>
              <a:rPr lang="el-GR" dirty="0"/>
              <a:t>που αναζητεί, δημιουργεί μια σύνδεση και διαβάζει τις πληροφορίες που του παρέχονται. </a:t>
            </a:r>
            <a:endParaRPr lang="en-US" dirty="0"/>
          </a:p>
        </p:txBody>
      </p:sp>
      <p:pic>
        <p:nvPicPr>
          <p:cNvPr id="6" name="Θέση περιεχομένου 5" descr="Εικόνα που περιέχει κείμενο, στιγμιότυπο οθόνης, γραμματοσειρά, αριθμός&#10;&#10;Περιγραφή που δημιουργήθηκε αυτόματα">
            <a:extLst>
              <a:ext uri="{FF2B5EF4-FFF2-40B4-BE49-F238E27FC236}">
                <a16:creationId xmlns:a16="http://schemas.microsoft.com/office/drawing/2014/main" id="{B517A12E-E25E-DA9D-FE76-DFEE2D360C9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87137" y="2159331"/>
            <a:ext cx="4204989" cy="8515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E49B36-06B7-9250-8557-F9749A7CB710}"/>
              </a:ext>
            </a:extLst>
          </p:cNvPr>
          <p:cNvSpPr txBox="1"/>
          <p:nvPr/>
        </p:nvSpPr>
        <p:spPr>
          <a:xfrm>
            <a:off x="5105632" y="3681413"/>
            <a:ext cx="416837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Όπως είπαμε στην προηγούμενη διαφάνεια το </a:t>
            </a:r>
            <a:r>
              <a:rPr lang="en-US" dirty="0"/>
              <a:t>BLE </a:t>
            </a:r>
            <a:r>
              <a:rPr lang="el-GR" dirty="0"/>
              <a:t>υποστηρίζει </a:t>
            </a:r>
            <a:r>
              <a:rPr lang="en-US" dirty="0"/>
              <a:t>Broadcast mode </a:t>
            </a:r>
            <a:r>
              <a:rPr lang="el-GR" dirty="0"/>
              <a:t>και </a:t>
            </a:r>
            <a:r>
              <a:rPr lang="en-US" dirty="0"/>
              <a:t>MESH :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u="sng" dirty="0"/>
              <a:t>Broadcast</a:t>
            </a:r>
            <a:r>
              <a:rPr lang="en-US" dirty="0"/>
              <a:t> : </a:t>
            </a:r>
            <a:r>
              <a:rPr lang="el-GR" dirty="0"/>
              <a:t>ο </a:t>
            </a:r>
            <a:r>
              <a:rPr lang="en-US" dirty="0"/>
              <a:t>SERVER </a:t>
            </a:r>
            <a:r>
              <a:rPr lang="el-GR" dirty="0"/>
              <a:t>αποστέλλει πληροφορία σε πολλούς </a:t>
            </a:r>
            <a:r>
              <a:rPr lang="en-US" dirty="0"/>
              <a:t>Clients </a:t>
            </a:r>
            <a:r>
              <a:rPr lang="el-GR" dirty="0"/>
              <a:t>που έχουν συνδεθεί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u="sng" dirty="0"/>
              <a:t>Mesh</a:t>
            </a:r>
            <a:r>
              <a:rPr lang="en-US" dirty="0"/>
              <a:t> : </a:t>
            </a:r>
            <a:r>
              <a:rPr lang="el-GR" dirty="0"/>
              <a:t>Όλες οι συσκευές είναι συνδεδεμένες. </a:t>
            </a:r>
          </a:p>
        </p:txBody>
      </p:sp>
    </p:spTree>
    <p:extLst>
      <p:ext uri="{BB962C8B-B14F-4D97-AF65-F5344CB8AC3E}">
        <p14:creationId xmlns:p14="http://schemas.microsoft.com/office/powerpoint/2010/main" val="138786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Τίτλος 1">
            <a:extLst>
              <a:ext uri="{FF2B5EF4-FFF2-40B4-BE49-F238E27FC236}">
                <a16:creationId xmlns:a16="http://schemas.microsoft.com/office/drawing/2014/main" id="{BD6950C8-718F-B26C-7181-88C59FBED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746" y="609600"/>
            <a:ext cx="3729076" cy="1320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z="3200" b="1">
                <a:latin typeface="Comic Sans MS" pitchFamily="66" charset="0"/>
              </a:rPr>
              <a:t>Εισαγωγή </a:t>
            </a:r>
            <a:r>
              <a:rPr lang="en-US" sz="3200" b="1">
                <a:latin typeface="Comic Sans MS" pitchFamily="66" charset="0"/>
              </a:rPr>
              <a:t>HC-05 BT module</a:t>
            </a:r>
            <a:endParaRPr lang="en-US" sz="3200" dirty="0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D9243006-2501-688F-FAEA-0F3FA1A82D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5167" y="2052735"/>
            <a:ext cx="3965694" cy="3668587"/>
          </a:xfr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>
              <a:buNone/>
            </a:pPr>
            <a:r>
              <a:rPr lang="en-US" sz="4800" dirty="0">
                <a:latin typeface="Comic Sans MS" pitchFamily="66" charset="0"/>
              </a:rPr>
              <a:t>-1 Enable / Key </a:t>
            </a:r>
            <a:r>
              <a:rPr lang="en-US" sz="4800" dirty="0"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4800" dirty="0">
                <a:latin typeface="Comic Sans MS" pitchFamily="66" charset="0"/>
              </a:rPr>
              <a:t>This pin is used to toggle between Data Mode (set low) and AT command mode (set high). By default it is in Data mode</a:t>
            </a:r>
          </a:p>
          <a:p>
            <a:pPr>
              <a:buNone/>
            </a:pPr>
            <a:r>
              <a:rPr lang="en-US" sz="4800" dirty="0">
                <a:latin typeface="Comic Sans MS" pitchFamily="66" charset="0"/>
              </a:rPr>
              <a:t>-2 </a:t>
            </a:r>
            <a:r>
              <a:rPr lang="en-US" sz="4800" dirty="0" err="1">
                <a:latin typeface="Comic Sans MS" pitchFamily="66" charset="0"/>
              </a:rPr>
              <a:t>Vcc</a:t>
            </a:r>
            <a:endParaRPr lang="en-US" sz="4800" dirty="0">
              <a:latin typeface="Comic Sans MS" pitchFamily="66" charset="0"/>
            </a:endParaRPr>
          </a:p>
          <a:p>
            <a:pPr>
              <a:buNone/>
            </a:pPr>
            <a:r>
              <a:rPr lang="en-US" sz="4800" dirty="0">
                <a:latin typeface="Comic Sans MS" pitchFamily="66" charset="0"/>
              </a:rPr>
              <a:t>-3 Ground</a:t>
            </a:r>
          </a:p>
          <a:p>
            <a:pPr>
              <a:buNone/>
            </a:pPr>
            <a:r>
              <a:rPr lang="en-US" sz="4800" dirty="0">
                <a:latin typeface="Comic Sans MS" pitchFamily="66" charset="0"/>
              </a:rPr>
              <a:t>-4 TX </a:t>
            </a:r>
            <a:r>
              <a:rPr lang="en-US" sz="4800" dirty="0"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sz="4800" dirty="0">
                <a:latin typeface="Comic Sans MS" pitchFamily="66" charset="0"/>
              </a:rPr>
              <a:t>Transmits Serial Data. Everything received via Bluetooth will be given out by this pin as serial data.</a:t>
            </a:r>
          </a:p>
          <a:p>
            <a:pPr>
              <a:buNone/>
            </a:pPr>
            <a:r>
              <a:rPr lang="en-US" sz="4800" dirty="0">
                <a:latin typeface="Comic Sans MS" pitchFamily="66" charset="0"/>
              </a:rPr>
              <a:t>-5 RX  </a:t>
            </a:r>
            <a:r>
              <a:rPr lang="en-US" sz="4800" dirty="0"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4800" dirty="0">
                <a:latin typeface="Comic Sans MS" pitchFamily="66" charset="0"/>
              </a:rPr>
              <a:t>Receive Serial Data. Every serial data given to this pin will be broadcasted via Bluetooth</a:t>
            </a:r>
          </a:p>
          <a:p>
            <a:pPr>
              <a:buNone/>
            </a:pPr>
            <a:r>
              <a:rPr lang="en-US" sz="4800" dirty="0">
                <a:latin typeface="Comic Sans MS" pitchFamily="66" charset="0"/>
              </a:rPr>
              <a:t>-6 State </a:t>
            </a:r>
            <a:r>
              <a:rPr lang="en-US" sz="4800" dirty="0"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sz="4800" dirty="0">
                <a:latin typeface="Comic Sans MS" pitchFamily="66" charset="0"/>
              </a:rPr>
              <a:t>The state pin is connected to on board LED, it can be used as a feedback to check if Bluetooth is working properly.</a:t>
            </a:r>
          </a:p>
          <a:p>
            <a:pPr>
              <a:buNone/>
            </a:pPr>
            <a:r>
              <a:rPr lang="en-US" sz="4800" dirty="0">
                <a:latin typeface="Comic Sans MS" pitchFamily="66" charset="0"/>
              </a:rPr>
              <a:t>-7 LED</a:t>
            </a:r>
          </a:p>
          <a:p>
            <a:pPr lvl="1"/>
            <a:r>
              <a:rPr lang="en-US" sz="4800" dirty="0">
                <a:latin typeface="Comic Sans MS" pitchFamily="66" charset="0"/>
              </a:rPr>
              <a:t>Blink once in 2 sec: Module has entered Command Mode</a:t>
            </a:r>
          </a:p>
          <a:p>
            <a:pPr lvl="1"/>
            <a:r>
              <a:rPr lang="en-US" sz="4800" dirty="0">
                <a:latin typeface="Comic Sans MS" pitchFamily="66" charset="0"/>
              </a:rPr>
              <a:t>Repeated Blinking: Waiting for connection in Data Mode</a:t>
            </a:r>
          </a:p>
          <a:p>
            <a:pPr lvl="1"/>
            <a:r>
              <a:rPr lang="en-US" sz="4800" dirty="0">
                <a:latin typeface="Comic Sans MS" pitchFamily="66" charset="0"/>
              </a:rPr>
              <a:t>Blink twice in 1 sec: Connection successful in Data Mode</a:t>
            </a:r>
          </a:p>
          <a:p>
            <a:pPr>
              <a:buNone/>
            </a:pPr>
            <a:r>
              <a:rPr lang="en-US" sz="4800" dirty="0">
                <a:latin typeface="Comic Sans MS" pitchFamily="66" charset="0"/>
              </a:rPr>
              <a:t>-8Button </a:t>
            </a:r>
            <a:r>
              <a:rPr lang="en-US" sz="4800" dirty="0"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4800" dirty="0">
                <a:latin typeface="Comic Sans MS" pitchFamily="66" charset="0"/>
              </a:rPr>
              <a:t>Used to control the Key/Enable pin to toggle between Data and command Mode</a:t>
            </a:r>
            <a:endParaRPr lang="el-GR" sz="4800" dirty="0">
              <a:latin typeface="Comic Sans MS" pitchFamily="66" charset="0"/>
            </a:endParaRPr>
          </a:p>
          <a:p>
            <a:pPr>
              <a:buFont typeface="Wingdings 3" charset="2"/>
              <a:buChar char=""/>
            </a:pPr>
            <a:endParaRPr lang="en-US" dirty="0"/>
          </a:p>
        </p:txBody>
      </p:sp>
      <p:pic>
        <p:nvPicPr>
          <p:cNvPr id="5" name="Θέση περιεχομένου 4" descr="Εικόνα που περιέχει κείμενο, ηλεκτρονικές συσκευές, στιγμιότυπο οθόνης, ηλεκτρονικός μηχανικός&#10;&#10;Περιγραφή που δημιουργήθηκε αυτόματα">
            <a:extLst>
              <a:ext uri="{FF2B5EF4-FFF2-40B4-BE49-F238E27FC236}">
                <a16:creationId xmlns:a16="http://schemas.microsoft.com/office/drawing/2014/main" id="{F6DB22D5-E6DD-4802-C8FA-88A1A082E3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54035" y="1537005"/>
            <a:ext cx="4602747" cy="327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6478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566E3BF-1556-D9BF-EC5A-932F50900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GATT</a:t>
            </a:r>
            <a:r>
              <a:rPr lang="el-GR" b="1" dirty="0"/>
              <a:t> - </a:t>
            </a:r>
            <a:r>
              <a:rPr lang="en-US" dirty="0"/>
              <a:t>Generic Attributes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CDFED599-50DE-C803-B84E-7888C09360A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l-GR" dirty="0"/>
              <a:t>Το </a:t>
            </a:r>
            <a:r>
              <a:rPr lang="en-US" dirty="0"/>
              <a:t>GATT </a:t>
            </a:r>
            <a:r>
              <a:rPr lang="el-GR" dirty="0"/>
              <a:t>ορίζει την ιεραρχία που επικρατεί στην πληροφορία που αποστέλλεται στις συνδεδεμένες συσκευές. Αυτό σημαίνει ότι το </a:t>
            </a:r>
            <a:r>
              <a:rPr lang="en-US" dirty="0"/>
              <a:t>GATT </a:t>
            </a:r>
            <a:r>
              <a:rPr lang="el-GR" dirty="0"/>
              <a:t>ορίζει την μορφή των μηνυμάτων στέλνουν/διαβάζουν δύο </a:t>
            </a:r>
            <a:r>
              <a:rPr lang="en-US" dirty="0"/>
              <a:t>BLE </a:t>
            </a:r>
            <a:r>
              <a:rPr lang="el-GR" dirty="0"/>
              <a:t>συσκευές. </a:t>
            </a:r>
            <a:endParaRPr lang="en-US" dirty="0"/>
          </a:p>
        </p:txBody>
      </p:sp>
      <p:pic>
        <p:nvPicPr>
          <p:cNvPr id="6" name="Θέση περιεχομένου 5" descr="Εικόνα που περιέχει κείμενο, στιγμιότυπο οθόνης, αριθμός, διάγραμμα&#10;&#10;Περιγραφή που δημιουργήθηκε αυτόματα">
            <a:extLst>
              <a:ext uri="{FF2B5EF4-FFF2-40B4-BE49-F238E27FC236}">
                <a16:creationId xmlns:a16="http://schemas.microsoft.com/office/drawing/2014/main" id="{5FD4368D-C42C-10FA-5ED4-9B8931F5B33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93795" y="2160589"/>
            <a:ext cx="4793105" cy="3525836"/>
          </a:xfrm>
        </p:spPr>
      </p:pic>
    </p:spTree>
    <p:extLst>
      <p:ext uri="{BB962C8B-B14F-4D97-AF65-F5344CB8AC3E}">
        <p14:creationId xmlns:p14="http://schemas.microsoft.com/office/powerpoint/2010/main" val="33598483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10BE40E3-5550-4CDD-B4FD-387C33EBF1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1A6B738-E50C-4653-B343-B9D6A5EA27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98768D6-B28C-40A3-B381-39306F5816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B27C15B9-7795-4321-AB30-DF1DEF65C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578EC957-1F3F-4C00-B023-C8725C217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3D642632-BBD5-46D6-A91D-9B2BF68219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BF9D518D-AFF5-4DE2-AEE2-0EC15479A9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14EF979B-B00D-460C-BD56-7EEAFB7E0F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3E40F9A1-6B82-400F-9397-26D1D36F1F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2EF7DDF1-FF86-4CA4-B08B-8939557EBD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6D7C1F89-72B2-4FDC-B9E2-04F52D5C50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Τίτλος 1">
            <a:extLst>
              <a:ext uri="{FF2B5EF4-FFF2-40B4-BE49-F238E27FC236}">
                <a16:creationId xmlns:a16="http://schemas.microsoft.com/office/drawing/2014/main" id="{A3439F18-5785-7863-BEBF-0EA07FBDE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/>
              <a:t>BLE Service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D0F6E128-3334-5565-2A52-C6DCC40B42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3957349" cy="388077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 err="1"/>
              <a:t>Στην</a:t>
            </a:r>
            <a:r>
              <a:rPr lang="en-US" dirty="0"/>
              <a:t> </a:t>
            </a:r>
            <a:r>
              <a:rPr lang="en-US" dirty="0" err="1"/>
              <a:t>κορυφή</a:t>
            </a:r>
            <a:r>
              <a:rPr lang="en-US" dirty="0"/>
              <a:t> </a:t>
            </a:r>
            <a:r>
              <a:rPr lang="en-US" dirty="0" err="1"/>
              <a:t>της</a:t>
            </a:r>
            <a:r>
              <a:rPr lang="en-US" dirty="0"/>
              <a:t> </a:t>
            </a:r>
            <a:r>
              <a:rPr lang="en-US" dirty="0" err="1"/>
              <a:t>ιερ</a:t>
            </a:r>
            <a:r>
              <a:rPr lang="en-US" dirty="0"/>
              <a:t>αρχίας είναι το Profile, το οποίο το συνθέτουν ένα ή περισσότερα Services. </a:t>
            </a:r>
            <a:r>
              <a:rPr lang="en-US" dirty="0" err="1"/>
              <a:t>Το</a:t>
            </a:r>
            <a:r>
              <a:rPr lang="en-US" dirty="0"/>
              <a:t> </a:t>
            </a:r>
            <a:r>
              <a:rPr lang="en-US" dirty="0" err="1"/>
              <a:t>κάθε</a:t>
            </a:r>
            <a:r>
              <a:rPr lang="en-US" dirty="0"/>
              <a:t> Service π</a:t>
            </a:r>
            <a:r>
              <a:rPr lang="en-US" dirty="0" err="1"/>
              <a:t>εριέχει</a:t>
            </a:r>
            <a:r>
              <a:rPr lang="en-US" dirty="0"/>
              <a:t> </a:t>
            </a:r>
            <a:r>
              <a:rPr lang="en-US" dirty="0" err="1"/>
              <a:t>τουλάχιστον</a:t>
            </a:r>
            <a:r>
              <a:rPr lang="en-US" dirty="0"/>
              <a:t> </a:t>
            </a:r>
            <a:r>
              <a:rPr lang="en-US" dirty="0" err="1"/>
              <a:t>έν</a:t>
            </a:r>
            <a:r>
              <a:rPr lang="en-US" dirty="0"/>
              <a:t>α characteristic, επίσης μπορεί να αναφέρουν άλλα Services. </a:t>
            </a:r>
            <a:r>
              <a:rPr lang="en-US" dirty="0" err="1"/>
              <a:t>Το</a:t>
            </a:r>
            <a:r>
              <a:rPr lang="en-US" dirty="0"/>
              <a:t> Service είναι απ</a:t>
            </a:r>
            <a:r>
              <a:rPr lang="en-US" dirty="0" err="1"/>
              <a:t>λά</a:t>
            </a:r>
            <a:r>
              <a:rPr lang="en-US" dirty="0"/>
              <a:t> </a:t>
            </a:r>
            <a:r>
              <a:rPr lang="en-US" dirty="0" err="1"/>
              <a:t>μι</a:t>
            </a:r>
            <a:r>
              <a:rPr lang="en-US" dirty="0"/>
              <a:t>α συλλογή από πληροφορίες, πχ αποτελέσματα αισθητήρα.</a:t>
            </a:r>
          </a:p>
          <a:p>
            <a:r>
              <a:rPr lang="en-US" dirty="0"/>
              <a:t>Υπ</a:t>
            </a:r>
            <a:r>
              <a:rPr lang="en-US" dirty="0" err="1"/>
              <a:t>άρχουν</a:t>
            </a:r>
            <a:r>
              <a:rPr lang="en-US" dirty="0"/>
              <a:t> Services π</a:t>
            </a:r>
            <a:r>
              <a:rPr lang="en-US" dirty="0" err="1"/>
              <a:t>ου</a:t>
            </a:r>
            <a:r>
              <a:rPr lang="en-US" dirty="0"/>
              <a:t> </a:t>
            </a:r>
            <a:r>
              <a:rPr lang="en-US" dirty="0" err="1"/>
              <a:t>έχουν</a:t>
            </a:r>
            <a:r>
              <a:rPr lang="en-US" dirty="0"/>
              <a:t> </a:t>
            </a:r>
            <a:r>
              <a:rPr lang="en-US" dirty="0" err="1"/>
              <a:t>οριστεί</a:t>
            </a:r>
            <a:r>
              <a:rPr lang="en-US" dirty="0"/>
              <a:t> από </a:t>
            </a:r>
            <a:r>
              <a:rPr lang="en-US" dirty="0" err="1"/>
              <a:t>το</a:t>
            </a:r>
            <a:r>
              <a:rPr lang="en-US" dirty="0"/>
              <a:t> SIG (Bluetooth Special Interest Group).</a:t>
            </a:r>
          </a:p>
        </p:txBody>
      </p:sp>
      <p:pic>
        <p:nvPicPr>
          <p:cNvPr id="6" name="Θέση περιεχομένου 5" descr="Εικόνα που περιέχει κείμενο, στιγμιότυπο οθόνης, αριθμός, γραμματοσειρά&#10;&#10;Περιγραφή που δημιουργήθηκε αυτόματα">
            <a:extLst>
              <a:ext uri="{FF2B5EF4-FFF2-40B4-BE49-F238E27FC236}">
                <a16:creationId xmlns:a16="http://schemas.microsoft.com/office/drawing/2014/main" id="{1C393ABD-0A51-1CE5-0E5C-27A82A4C1FE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r="21535" b="3"/>
          <a:stretch/>
        </p:blipFill>
        <p:spPr>
          <a:xfrm>
            <a:off x="4857451" y="2159331"/>
            <a:ext cx="4415050" cy="3882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124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C0AAB945-28AC-4F24-1F46-5A9928765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BLE Characteristic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C0D3C02C-8CAE-0943-3E58-6593E2433F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l-GR" dirty="0"/>
              <a:t>Τα </a:t>
            </a:r>
            <a:r>
              <a:rPr lang="en-US" dirty="0"/>
              <a:t>Characteristics </a:t>
            </a:r>
            <a:r>
              <a:rPr lang="el-GR" dirty="0"/>
              <a:t>παρέχονται από τα </a:t>
            </a:r>
            <a:r>
              <a:rPr lang="en-US" dirty="0"/>
              <a:t>Services </a:t>
            </a:r>
            <a:r>
              <a:rPr lang="el-GR" dirty="0"/>
              <a:t>και εκεί βρίσκεται η πληροφορία. Τα </a:t>
            </a:r>
            <a:r>
              <a:rPr lang="en-US" dirty="0"/>
              <a:t>characteristic </a:t>
            </a:r>
            <a:r>
              <a:rPr lang="el-GR" dirty="0"/>
              <a:t>έχουν δύο χαρακτηριστικά : </a:t>
            </a:r>
            <a:r>
              <a:rPr lang="en-US" dirty="0"/>
              <a:t>characteristic declaration</a:t>
            </a:r>
            <a:r>
              <a:rPr lang="el-GR" dirty="0"/>
              <a:t> ( περιγραφή ενός </a:t>
            </a:r>
            <a:r>
              <a:rPr lang="en-US" dirty="0"/>
              <a:t>characteristic) </a:t>
            </a:r>
            <a:r>
              <a:rPr lang="el-GR" dirty="0"/>
              <a:t>και </a:t>
            </a:r>
            <a:r>
              <a:rPr lang="en-US" dirty="0"/>
              <a:t>characteristic value</a:t>
            </a:r>
            <a:r>
              <a:rPr lang="el-GR" dirty="0"/>
              <a:t>.</a:t>
            </a:r>
          </a:p>
          <a:p>
            <a:pPr marL="0" indent="0">
              <a:buNone/>
            </a:pPr>
            <a:r>
              <a:rPr lang="el-GR" dirty="0"/>
              <a:t>Οι ιδιότητες που έχουν είναι οι εξής 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Broadcast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Read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Write without response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Write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Notify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Indicate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Authenticated Signed Writes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Extended Properties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260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2FF321F-67A7-AFA1-4E0A-E36B8E08A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UUID</a:t>
            </a:r>
            <a:endParaRPr lang="en-US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3F4B2BE2-3349-4BC5-3CD6-2DDFC6B66E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l-GR" dirty="0"/>
              <a:t>Κάθε </a:t>
            </a:r>
            <a:r>
              <a:rPr lang="en-US" dirty="0"/>
              <a:t>Service, characteristic </a:t>
            </a:r>
            <a:r>
              <a:rPr lang="el-GR" dirty="0"/>
              <a:t>και </a:t>
            </a:r>
            <a:r>
              <a:rPr lang="en-US" dirty="0"/>
              <a:t>descriptor </a:t>
            </a:r>
            <a:r>
              <a:rPr lang="el-GR" dirty="0"/>
              <a:t>έχουν ένα αναγνωριστικό </a:t>
            </a:r>
            <a:r>
              <a:rPr lang="en-US" dirty="0"/>
              <a:t>UUID</a:t>
            </a:r>
            <a:r>
              <a:rPr lang="el-GR" dirty="0"/>
              <a:t>. </a:t>
            </a:r>
            <a:r>
              <a:rPr lang="en-US" dirty="0"/>
              <a:t>To </a:t>
            </a:r>
            <a:r>
              <a:rPr lang="el-GR" dirty="0"/>
              <a:t>κάθε </a:t>
            </a:r>
            <a:r>
              <a:rPr lang="en-US" dirty="0"/>
              <a:t>UUID </a:t>
            </a:r>
            <a:r>
              <a:rPr lang="el-GR" dirty="0"/>
              <a:t>είναι ένας 128-</a:t>
            </a:r>
            <a:r>
              <a:rPr lang="en-US" dirty="0"/>
              <a:t>bit </a:t>
            </a:r>
            <a:r>
              <a:rPr lang="el-GR" dirty="0"/>
              <a:t>αριθμός. Για παράδειγμα :</a:t>
            </a:r>
          </a:p>
          <a:p>
            <a:r>
              <a:rPr lang="el-GR" dirty="0"/>
              <a:t>55072829-</a:t>
            </a:r>
            <a:r>
              <a:rPr lang="en-US" dirty="0"/>
              <a:t>bc9e-4c53-938a-74a6d4c78776</a:t>
            </a:r>
            <a:endParaRPr lang="el-GR" dirty="0"/>
          </a:p>
          <a:p>
            <a:endParaRPr lang="el-GR" dirty="0"/>
          </a:p>
          <a:p>
            <a:pPr marL="0" indent="0">
              <a:buNone/>
            </a:pPr>
            <a:r>
              <a:rPr lang="el-GR" dirty="0"/>
              <a:t>Το </a:t>
            </a:r>
            <a:r>
              <a:rPr lang="en-US" dirty="0">
                <a:hlinkClick r:id="rId2"/>
              </a:rPr>
              <a:t>https://www.uuidgenerator.net/</a:t>
            </a:r>
            <a:r>
              <a:rPr lang="en-US" dirty="0"/>
              <a:t> </a:t>
            </a:r>
            <a:r>
              <a:rPr lang="el-GR" dirty="0"/>
              <a:t>δημιουργεί </a:t>
            </a:r>
            <a:r>
              <a:rPr lang="en-US" dirty="0"/>
              <a:t>Custom UUIDs </a:t>
            </a:r>
            <a:r>
              <a:rPr lang="el-GR" dirty="0"/>
              <a:t>για κώδικα. </a:t>
            </a:r>
          </a:p>
        </p:txBody>
      </p:sp>
    </p:spTree>
    <p:extLst>
      <p:ext uri="{BB962C8B-B14F-4D97-AF65-F5344CB8AC3E}">
        <p14:creationId xmlns:p14="http://schemas.microsoft.com/office/powerpoint/2010/main" val="40652125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B6AB613-0866-454D-45AB-8A6195FDA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Παράδειγμα χρήσης </a:t>
            </a:r>
            <a:r>
              <a:rPr lang="en-US" dirty="0"/>
              <a:t>ESP32 BLE – Server</a:t>
            </a:r>
          </a:p>
        </p:txBody>
      </p:sp>
      <p:pic>
        <p:nvPicPr>
          <p:cNvPr id="11" name="Θέση περιεχομένου 10" descr="Εικόνα που περιέχει κείμενο, στιγμιότυπο οθόνης, γραμματοσειρά, έγγραφο&#10;&#10;Περιγραφή που δημιουργήθηκε αυτόματα">
            <a:extLst>
              <a:ext uri="{FF2B5EF4-FFF2-40B4-BE49-F238E27FC236}">
                <a16:creationId xmlns:a16="http://schemas.microsoft.com/office/drawing/2014/main" id="{65A9288A-C85E-7D50-93C1-E8507704F6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4031" y="1579230"/>
            <a:ext cx="7611512" cy="4848534"/>
          </a:xfrm>
        </p:spPr>
      </p:pic>
      <p:sp>
        <p:nvSpPr>
          <p:cNvPr id="6" name="Θέση κειμένου 5">
            <a:extLst>
              <a:ext uri="{FF2B5EF4-FFF2-40B4-BE49-F238E27FC236}">
                <a16:creationId xmlns:a16="http://schemas.microsoft.com/office/drawing/2014/main" id="{4CD1387E-3254-B169-7E02-F62248B79138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5226049" y="1579229"/>
            <a:ext cx="4184650" cy="11891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l-GR" dirty="0"/>
              <a:t>Ο κώδικας αυτός δημιουργεί έναν </a:t>
            </a:r>
            <a:r>
              <a:rPr lang="en-US" dirty="0"/>
              <a:t>BLE Server. </a:t>
            </a:r>
            <a:r>
              <a:rPr lang="el-GR" dirty="0"/>
              <a:t>Υπάρχει στα </a:t>
            </a:r>
            <a:r>
              <a:rPr lang="en-US" dirty="0"/>
              <a:t>Examples </a:t>
            </a:r>
            <a:r>
              <a:rPr lang="el-GR" dirty="0"/>
              <a:t>της βιβλιοθήκης.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101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F8EDFFF-8646-032F-2B60-EAB9EB870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1"/>
            <a:ext cx="9577009" cy="584718"/>
          </a:xfrm>
        </p:spPr>
        <p:txBody>
          <a:bodyPr>
            <a:normAutofit fontScale="90000"/>
          </a:bodyPr>
          <a:lstStyle/>
          <a:p>
            <a:r>
              <a:rPr lang="el-GR" dirty="0"/>
              <a:t>Παράδειγμα χρήσης </a:t>
            </a:r>
            <a:r>
              <a:rPr lang="en-US" dirty="0"/>
              <a:t>ESP32 BLE – Client/Scanner</a:t>
            </a:r>
          </a:p>
        </p:txBody>
      </p:sp>
      <p:pic>
        <p:nvPicPr>
          <p:cNvPr id="5" name="Θέση περιεχομένου 4" descr="Εικόνα που περιέχει κείμενο, στιγμιότυπο οθόνης, γραμματοσειρά, αριθμός&#10;&#10;Περιγραφή που δημιουργήθηκε αυτόματα">
            <a:extLst>
              <a:ext uri="{FF2B5EF4-FFF2-40B4-BE49-F238E27FC236}">
                <a16:creationId xmlns:a16="http://schemas.microsoft.com/office/drawing/2014/main" id="{C8AAD688-389D-514F-0F9E-A3F2C3FF54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5498" y="1488281"/>
            <a:ext cx="6088486" cy="5006284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2201A06-0116-D535-8DCD-DB1DB9DC25E5}"/>
              </a:ext>
            </a:extLst>
          </p:cNvPr>
          <p:cNvSpPr txBox="1"/>
          <p:nvPr/>
        </p:nvSpPr>
        <p:spPr>
          <a:xfrm>
            <a:off x="6466114" y="1600248"/>
            <a:ext cx="29951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Ο κώδικας αυτός βρίσκει τους κοντινούς του</a:t>
            </a:r>
            <a:r>
              <a:rPr lang="en-US" dirty="0"/>
              <a:t> Server.</a:t>
            </a:r>
            <a:endParaRPr lang="el-GR" dirty="0"/>
          </a:p>
          <a:p>
            <a:r>
              <a:rPr lang="el-GR" dirty="0"/>
              <a:t>Υπάρχει στα </a:t>
            </a:r>
            <a:r>
              <a:rPr lang="en-US" dirty="0"/>
              <a:t>Examples </a:t>
            </a:r>
            <a:r>
              <a:rPr lang="el-GR" dirty="0"/>
              <a:t>της βιβλιοθήκης.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7191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0884F175-9D23-496E-80AC-F3D2FD5410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2D4B7B8-5AFE-4B32-A805-72EC571E6F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57D13B2-7A74-4788-8689-5EDB2DA868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23">
              <a:extLst>
                <a:ext uri="{FF2B5EF4-FFF2-40B4-BE49-F238E27FC236}">
                  <a16:creationId xmlns:a16="http://schemas.microsoft.com/office/drawing/2014/main" id="{66964837-B2CC-483D-BEDA-4BB1901BCC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Rectangle 25">
              <a:extLst>
                <a:ext uri="{FF2B5EF4-FFF2-40B4-BE49-F238E27FC236}">
                  <a16:creationId xmlns:a16="http://schemas.microsoft.com/office/drawing/2014/main" id="{77D4E216-8B6C-4A3B-AF75-3016320F62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Isosceles Triangle 34">
              <a:extLst>
                <a:ext uri="{FF2B5EF4-FFF2-40B4-BE49-F238E27FC236}">
                  <a16:creationId xmlns:a16="http://schemas.microsoft.com/office/drawing/2014/main" id="{CDD4EA12-82D2-47D7-8742-8F4746AA6F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Rectangle 27">
              <a:extLst>
                <a:ext uri="{FF2B5EF4-FFF2-40B4-BE49-F238E27FC236}">
                  <a16:creationId xmlns:a16="http://schemas.microsoft.com/office/drawing/2014/main" id="{115B7F7E-4C23-429B-A947-A5B436DB2D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7" name="Rectangle 28">
              <a:extLst>
                <a:ext uri="{FF2B5EF4-FFF2-40B4-BE49-F238E27FC236}">
                  <a16:creationId xmlns:a16="http://schemas.microsoft.com/office/drawing/2014/main" id="{A6B03A29-0A21-40D4-87E4-3C41D6F54C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29">
              <a:extLst>
                <a:ext uri="{FF2B5EF4-FFF2-40B4-BE49-F238E27FC236}">
                  <a16:creationId xmlns:a16="http://schemas.microsoft.com/office/drawing/2014/main" id="{6C871F60-4E5A-449A-B6D8-1F58C12EE3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Isosceles Triangle 38">
              <a:extLst>
                <a:ext uri="{FF2B5EF4-FFF2-40B4-BE49-F238E27FC236}">
                  <a16:creationId xmlns:a16="http://schemas.microsoft.com/office/drawing/2014/main" id="{3182795B-2BFA-4D7B-BE85-701A73E253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>
              <a:extLst>
                <a:ext uri="{FF2B5EF4-FFF2-40B4-BE49-F238E27FC236}">
                  <a16:creationId xmlns:a16="http://schemas.microsoft.com/office/drawing/2014/main" id="{810B9E5C-2AE2-4B4E-916F-F954F2AA8A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4" name="Τίτλος 3">
            <a:extLst>
              <a:ext uri="{FF2B5EF4-FFF2-40B4-BE49-F238E27FC236}">
                <a16:creationId xmlns:a16="http://schemas.microsoft.com/office/drawing/2014/main" id="{8D94BA33-350C-DCFE-7ED2-1F96CF032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065" y="609600"/>
            <a:ext cx="2930518" cy="13208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/>
              <a:t>Android συσκευή ως Client</a:t>
            </a:r>
          </a:p>
        </p:txBody>
      </p:sp>
      <p:sp>
        <p:nvSpPr>
          <p:cNvPr id="5" name="Θέση περιεχομένου 4">
            <a:extLst>
              <a:ext uri="{FF2B5EF4-FFF2-40B4-BE49-F238E27FC236}">
                <a16:creationId xmlns:a16="http://schemas.microsoft.com/office/drawing/2014/main" id="{2AAE9243-F4BB-D23D-D70E-96FB37A4C1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1361" y="2160589"/>
            <a:ext cx="2930517" cy="3880773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r>
              <a:rPr lang="en-US" dirty="0" err="1"/>
              <a:t>Γι</a:t>
            </a:r>
            <a:r>
              <a:rPr lang="en-US" dirty="0"/>
              <a:t>α να μπορεί μια Android συσκευή να συνδεθεί σε έναν Server </a:t>
            </a:r>
            <a:r>
              <a:rPr lang="el-GR" dirty="0"/>
              <a:t>ως </a:t>
            </a:r>
            <a:r>
              <a:rPr lang="en-US" dirty="0"/>
              <a:t>Client, χρειάζεται την εφαρμογή «nrf Connect» που υπάρχει στο play store. </a:t>
            </a:r>
            <a:r>
              <a:rPr lang="el-GR" dirty="0"/>
              <a:t>Όμως θ</a:t>
            </a:r>
            <a:r>
              <a:rPr lang="en-US" dirty="0"/>
              <a:t>α πρέπει να ενεργοποιήσετε το Bluetooth και την τοποθεσία της συσκευής </a:t>
            </a:r>
            <a:r>
              <a:rPr lang="el-GR" dirty="0"/>
              <a:t>πριν την σύνδεση</a:t>
            </a:r>
            <a:r>
              <a:rPr lang="en-US" dirty="0"/>
              <a:t>.  </a:t>
            </a:r>
          </a:p>
          <a:p>
            <a:endParaRPr lang="en-US" dirty="0"/>
          </a:p>
        </p:txBody>
      </p:sp>
      <p:pic>
        <p:nvPicPr>
          <p:cNvPr id="8" name="Θέση περιεχομένου 7" descr="Εικόνα που περιέχει κείμενο, στιγμιότυπο οθόνης, γραμματοσειρά, λογισμικό&#10;&#10;Περιγραφή που δημιουργήθηκε αυτόματα">
            <a:extLst>
              <a:ext uri="{FF2B5EF4-FFF2-40B4-BE49-F238E27FC236}">
                <a16:creationId xmlns:a16="http://schemas.microsoft.com/office/drawing/2014/main" id="{08E72D6B-4924-3AE3-9583-AFF626C51F1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79594" y="609600"/>
            <a:ext cx="3770647" cy="2601747"/>
          </a:xfrm>
          <a:prstGeom prst="rect">
            <a:avLst/>
          </a:prstGeom>
        </p:spPr>
      </p:pic>
      <p:pic>
        <p:nvPicPr>
          <p:cNvPr id="10" name="Εικόνα 9" descr="Εικόνα που περιέχει κείμενο, στιγμιότυπο οθόνης, γραμματοσειρά, αριθμός&#10;&#10;Περιγραφή που δημιουργήθηκε αυτόματα">
            <a:extLst>
              <a:ext uri="{FF2B5EF4-FFF2-40B4-BE49-F238E27FC236}">
                <a16:creationId xmlns:a16="http://schemas.microsoft.com/office/drawing/2014/main" id="{A256EFB8-7A01-821C-E616-5CAFA2EB46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097" y="3439020"/>
            <a:ext cx="2907643" cy="2602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2930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BD9C0A0A-33A1-6468-A9DA-F0FD9F752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Επιπλέον παράδειγμα χρήσης του </a:t>
            </a:r>
            <a:r>
              <a:rPr lang="en-US"/>
              <a:t>BLE Server </a:t>
            </a:r>
            <a:r>
              <a:rPr lang="el-GR"/>
              <a:t>με </a:t>
            </a:r>
            <a:r>
              <a:rPr lang="en-US"/>
              <a:t>BME280 </a:t>
            </a:r>
            <a:r>
              <a:rPr lang="el-GR"/>
              <a:t>και </a:t>
            </a:r>
            <a:r>
              <a:rPr lang="en-US"/>
              <a:t>OLED </a:t>
            </a:r>
            <a:r>
              <a:rPr lang="el-GR"/>
              <a:t>οθόνη.</a:t>
            </a:r>
            <a:endParaRPr lang="en-US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7693728F-3ED9-1088-38C6-A6F348E52B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hlinkClick r:id="rId2"/>
              </a:rPr>
              <a:t>https://randomnerdtutorials.com/esp32-ble-server-client/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934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8C4630C-3352-AD42-0ABA-848BE78AD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Comic Sans MS" pitchFamily="66" charset="0"/>
              </a:rPr>
              <a:t>HC-05 BT module</a:t>
            </a:r>
            <a:endParaRPr lang="en-US" dirty="0"/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B0EBFB70-A1F2-8097-3586-EB2EC542E3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384182"/>
            <a:ext cx="4184035" cy="46571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b="1" dirty="0">
                <a:latin typeface="Comic Sans MS" pitchFamily="66" charset="0"/>
              </a:rPr>
              <a:t>HC-05 Default Settings</a:t>
            </a:r>
          </a:p>
          <a:p>
            <a:r>
              <a:rPr lang="en-US" sz="2000" dirty="0">
                <a:latin typeface="Comic Sans MS" pitchFamily="66" charset="0"/>
              </a:rPr>
              <a:t>Default Bluetooth Name: “HC-05”</a:t>
            </a:r>
          </a:p>
          <a:p>
            <a:r>
              <a:rPr lang="en-US" sz="2000" dirty="0">
                <a:latin typeface="Comic Sans MS" pitchFamily="66" charset="0"/>
              </a:rPr>
              <a:t>Default Password: 1234 or 0000</a:t>
            </a:r>
          </a:p>
          <a:p>
            <a:r>
              <a:rPr lang="en-US" sz="2000" dirty="0">
                <a:latin typeface="Comic Sans MS" pitchFamily="66" charset="0"/>
              </a:rPr>
              <a:t>Default Communication: Slave</a:t>
            </a:r>
          </a:p>
          <a:p>
            <a:r>
              <a:rPr lang="en-US" sz="2000" dirty="0">
                <a:latin typeface="Comic Sans MS" pitchFamily="66" charset="0"/>
              </a:rPr>
              <a:t>Default Mode: Data Mode</a:t>
            </a:r>
          </a:p>
          <a:p>
            <a:r>
              <a:rPr lang="en-US" sz="2000" dirty="0">
                <a:latin typeface="Comic Sans MS" pitchFamily="66" charset="0"/>
              </a:rPr>
              <a:t>Data Mode Baud Rate: 9600, 8, N, 1</a:t>
            </a:r>
          </a:p>
          <a:p>
            <a:r>
              <a:rPr lang="en-US" sz="2000" dirty="0">
                <a:latin typeface="Comic Sans MS" pitchFamily="66" charset="0"/>
              </a:rPr>
              <a:t>Command Mode Baud Rate: 38400, 8, N, 1</a:t>
            </a:r>
          </a:p>
          <a:p>
            <a:endParaRPr lang="en-US" sz="2000" dirty="0"/>
          </a:p>
        </p:txBody>
      </p:sp>
      <p:sp>
        <p:nvSpPr>
          <p:cNvPr id="5" name="Θέση περιεχομένου 4">
            <a:extLst>
              <a:ext uri="{FF2B5EF4-FFF2-40B4-BE49-F238E27FC236}">
                <a16:creationId xmlns:a16="http://schemas.microsoft.com/office/drawing/2014/main" id="{930E47F1-E05D-46A2-0E27-7D4B5D9BA0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70" y="1384183"/>
            <a:ext cx="4184034" cy="46571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400" b="1" dirty="0">
                <a:latin typeface="Comic Sans MS" pitchFamily="66" charset="0"/>
              </a:rPr>
              <a:t>HC-05 Technical Specifications</a:t>
            </a:r>
          </a:p>
          <a:p>
            <a:r>
              <a:rPr lang="en-US" sz="1400" dirty="0">
                <a:latin typeface="Comic Sans MS" pitchFamily="66" charset="0"/>
              </a:rPr>
              <a:t>Serial Bluetooth module for </a:t>
            </a:r>
            <a:r>
              <a:rPr lang="en-US" sz="1400" dirty="0">
                <a:latin typeface="Comic Sans MS" pitchFamily="66" charset="0"/>
                <a:hlinkClick r:id="rId2"/>
              </a:rPr>
              <a:t>Arduino</a:t>
            </a:r>
            <a:r>
              <a:rPr lang="en-US" sz="1400" dirty="0">
                <a:latin typeface="Comic Sans MS" pitchFamily="66" charset="0"/>
              </a:rPr>
              <a:t> and other microcontrollers</a:t>
            </a:r>
          </a:p>
          <a:p>
            <a:r>
              <a:rPr lang="en-US" sz="1400" dirty="0">
                <a:latin typeface="Comic Sans MS" pitchFamily="66" charset="0"/>
              </a:rPr>
              <a:t>Operating Voltage: 4V to 6V (Typically +5V)</a:t>
            </a:r>
          </a:p>
          <a:p>
            <a:r>
              <a:rPr lang="en-US" sz="1400" dirty="0">
                <a:latin typeface="Comic Sans MS" pitchFamily="66" charset="0"/>
              </a:rPr>
              <a:t>Operating Current: 30mA</a:t>
            </a:r>
          </a:p>
          <a:p>
            <a:r>
              <a:rPr lang="en-US" sz="1400" dirty="0">
                <a:latin typeface="Comic Sans MS" pitchFamily="66" charset="0"/>
              </a:rPr>
              <a:t>Range: &lt;100m</a:t>
            </a:r>
          </a:p>
          <a:p>
            <a:r>
              <a:rPr lang="en-US" sz="1400" dirty="0">
                <a:latin typeface="Comic Sans MS" pitchFamily="66" charset="0"/>
              </a:rPr>
              <a:t>Works with Serial communication (USART) and TTL compatible</a:t>
            </a:r>
          </a:p>
          <a:p>
            <a:r>
              <a:rPr lang="en-US" sz="1400" dirty="0">
                <a:latin typeface="Comic Sans MS" pitchFamily="66" charset="0"/>
              </a:rPr>
              <a:t>Follows IEEE 802.15.1 standardized protocol</a:t>
            </a:r>
          </a:p>
          <a:p>
            <a:r>
              <a:rPr lang="en-US" sz="1400" dirty="0">
                <a:latin typeface="Comic Sans MS" pitchFamily="66" charset="0"/>
              </a:rPr>
              <a:t>Uses Frequency-Hopping Spread spectrum (FHSS)</a:t>
            </a:r>
          </a:p>
          <a:p>
            <a:r>
              <a:rPr lang="en-US" sz="1400" dirty="0">
                <a:latin typeface="Comic Sans MS" pitchFamily="66" charset="0"/>
              </a:rPr>
              <a:t>Can operate in Master, Slave or Master/Slave mode</a:t>
            </a:r>
          </a:p>
          <a:p>
            <a:r>
              <a:rPr lang="en-US" sz="1400" dirty="0">
                <a:latin typeface="Comic Sans MS" pitchFamily="66" charset="0"/>
              </a:rPr>
              <a:t>Can be easily interfaced with Laptop or Mobile phones with Bluetooth</a:t>
            </a:r>
          </a:p>
          <a:p>
            <a:r>
              <a:rPr lang="en-US" sz="1400" dirty="0">
                <a:latin typeface="Comic Sans MS" pitchFamily="66" charset="0"/>
              </a:rPr>
              <a:t>Supported baud rate: 9600,19200,38400,57600,115200,230400,460800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6450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E17A695D-7818-EDC5-5A4F-77EB4149F6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dirty="0">
                <a:latin typeface="Comic Sans MS" panose="030F0702030302020204" pitchFamily="66" charset="0"/>
              </a:rPr>
              <a:t>Συνδεσμ</a:t>
            </a:r>
            <a:r>
              <a:rPr lang="en-US" dirty="0">
                <a:latin typeface="Comic Sans MS" panose="030F0702030302020204" pitchFamily="66" charset="0"/>
              </a:rPr>
              <a:t>o</a:t>
            </a:r>
            <a:r>
              <a:rPr lang="el-GR" dirty="0">
                <a:latin typeface="Comic Sans MS" panose="030F0702030302020204" pitchFamily="66" charset="0"/>
              </a:rPr>
              <a:t>λογία </a:t>
            </a:r>
            <a:r>
              <a:rPr lang="en-US" dirty="0">
                <a:latin typeface="Comic Sans MS" panose="030F0702030302020204" pitchFamily="66" charset="0"/>
              </a:rPr>
              <a:t>Arduino </a:t>
            </a:r>
            <a:r>
              <a:rPr lang="el-GR" dirty="0">
                <a:latin typeface="Comic Sans MS" panose="030F0702030302020204" pitchFamily="66" charset="0"/>
              </a:rPr>
              <a:t>με </a:t>
            </a:r>
            <a:r>
              <a:rPr lang="en-US" dirty="0">
                <a:latin typeface="Comic Sans MS" panose="030F0702030302020204" pitchFamily="66" charset="0"/>
              </a:rPr>
              <a:t>HC-05 </a:t>
            </a:r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34C4271A-0542-C1DA-4DB0-99AD74245A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276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84653AA-F7E1-3D11-924B-520B7DC82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b="1" dirty="0">
                <a:latin typeface="Comic Sans MS" pitchFamily="66" charset="0"/>
              </a:rPr>
              <a:t>Συνδεσμολογία με </a:t>
            </a:r>
            <a:r>
              <a:rPr lang="en-US" b="1" dirty="0">
                <a:latin typeface="Comic Sans MS" pitchFamily="66" charset="0"/>
              </a:rPr>
              <a:t>Arduino I</a:t>
            </a:r>
            <a:r>
              <a:rPr lang="el-GR" b="1" dirty="0">
                <a:latin typeface="Comic Sans MS" pitchFamily="66" charset="0"/>
              </a:rPr>
              <a:t> – μεσω </a:t>
            </a:r>
            <a:r>
              <a:rPr lang="en-US" b="1" dirty="0">
                <a:latin typeface="Comic Sans MS" pitchFamily="66" charset="0"/>
              </a:rPr>
              <a:t>UART pins </a:t>
            </a:r>
            <a:r>
              <a:rPr lang="el-GR" b="1" dirty="0">
                <a:latin typeface="Comic Sans MS" pitchFamily="66" charset="0"/>
              </a:rPr>
              <a:t>και διαιρετη τασης</a:t>
            </a:r>
            <a:endParaRPr lang="en-US" dirty="0"/>
          </a:p>
        </p:txBody>
      </p:sp>
      <p:pic>
        <p:nvPicPr>
          <p:cNvPr id="6" name="Θέση περιεχομένου 5">
            <a:extLst>
              <a:ext uri="{FF2B5EF4-FFF2-40B4-BE49-F238E27FC236}">
                <a16:creationId xmlns:a16="http://schemas.microsoft.com/office/drawing/2014/main" id="{2E8099F3-58FA-4931-1518-8DA904A6AC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2160588"/>
            <a:ext cx="8102772" cy="426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27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Τίτλος 1">
            <a:extLst>
              <a:ext uri="{FF2B5EF4-FFF2-40B4-BE49-F238E27FC236}">
                <a16:creationId xmlns:a16="http://schemas.microsoft.com/office/drawing/2014/main" id="{CF72B1EE-3F82-D8D3-40BA-AFEA8BCF9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814" y="609600"/>
            <a:ext cx="8474187" cy="13208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 b="1" dirty="0" err="1">
                <a:latin typeface="Comic Sans MS" panose="030F0702030302020204" pitchFamily="66" charset="0"/>
              </a:rPr>
              <a:t>Συνδεσμολογί</a:t>
            </a:r>
            <a:r>
              <a:rPr lang="en-US" sz="3200" b="1" dirty="0">
                <a:latin typeface="Comic Sans MS" panose="030F0702030302020204" pitchFamily="66" charset="0"/>
              </a:rPr>
              <a:t>α με Arduino ΙΙ – “Προτεινόμενη” με SoftwareSerial</a:t>
            </a:r>
            <a:endParaRPr lang="en-US" sz="3200" dirty="0">
              <a:latin typeface="Comic Sans MS" panose="030F0702030302020204" pitchFamily="66" charset="0"/>
            </a:endParaRP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3667AAD5-7EE2-B30C-D1D9-21D049F122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8733" y="5439747"/>
            <a:ext cx="10262809" cy="1320800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r>
              <a:rPr lang="el-GR" sz="1800" dirty="0">
                <a:latin typeface="Comic Sans MS" pitchFamily="66" charset="0"/>
              </a:rPr>
              <a:t>Με διαιρέτη τάσεως</a:t>
            </a:r>
            <a:r>
              <a:rPr lang="en-US" sz="1800" dirty="0">
                <a:latin typeface="Comic Sans MS" pitchFamily="66" charset="0"/>
              </a:rPr>
              <a:t>.</a:t>
            </a:r>
          </a:p>
          <a:p>
            <a:r>
              <a:rPr lang="el-GR" dirty="0">
                <a:latin typeface="Comic Sans MS" pitchFamily="66" charset="0"/>
              </a:rPr>
              <a:t>Το </a:t>
            </a:r>
            <a:r>
              <a:rPr lang="en-US" dirty="0">
                <a:latin typeface="Comic Sans MS" pitchFamily="66" charset="0"/>
              </a:rPr>
              <a:t>Tx </a:t>
            </a:r>
            <a:r>
              <a:rPr lang="el-GR" dirty="0">
                <a:latin typeface="Comic Sans MS" pitchFamily="66" charset="0"/>
              </a:rPr>
              <a:t>του </a:t>
            </a:r>
            <a:r>
              <a:rPr lang="en-US" dirty="0">
                <a:latin typeface="Comic Sans MS" pitchFamily="66" charset="0"/>
              </a:rPr>
              <a:t>Arduino </a:t>
            </a:r>
            <a:r>
              <a:rPr lang="el-GR" dirty="0">
                <a:latin typeface="Comic Sans MS" pitchFamily="66" charset="0"/>
              </a:rPr>
              <a:t>στο</a:t>
            </a:r>
            <a:r>
              <a:rPr lang="en-US" dirty="0">
                <a:latin typeface="Comic Sans MS" pitchFamily="66" charset="0"/>
              </a:rPr>
              <a:t> Rx </a:t>
            </a:r>
            <a:r>
              <a:rPr lang="el-GR" dirty="0">
                <a:latin typeface="Comic Sans MS" pitchFamily="66" charset="0"/>
              </a:rPr>
              <a:t>του </a:t>
            </a:r>
            <a:r>
              <a:rPr lang="en-US" dirty="0">
                <a:latin typeface="Comic Sans MS" pitchFamily="66" charset="0"/>
              </a:rPr>
              <a:t>HC-05 </a:t>
            </a:r>
            <a:r>
              <a:rPr lang="el-GR" dirty="0">
                <a:latin typeface="Comic Sans MS" pitchFamily="66" charset="0"/>
              </a:rPr>
              <a:t>και το </a:t>
            </a:r>
            <a:r>
              <a:rPr lang="en-US" dirty="0">
                <a:latin typeface="Comic Sans MS" pitchFamily="66" charset="0"/>
              </a:rPr>
              <a:t>Rx </a:t>
            </a:r>
            <a:r>
              <a:rPr lang="el-GR" dirty="0">
                <a:latin typeface="Comic Sans MS" pitchFamily="66" charset="0"/>
              </a:rPr>
              <a:t>του </a:t>
            </a:r>
            <a:r>
              <a:rPr lang="en-US" dirty="0">
                <a:latin typeface="Comic Sans MS" pitchFamily="66" charset="0"/>
              </a:rPr>
              <a:t>Arduino </a:t>
            </a:r>
            <a:r>
              <a:rPr lang="el-GR" dirty="0">
                <a:latin typeface="Comic Sans MS" pitchFamily="66" charset="0"/>
              </a:rPr>
              <a:t>στο </a:t>
            </a:r>
            <a:r>
              <a:rPr lang="en-US" dirty="0">
                <a:latin typeface="Comic Sans MS" pitchFamily="66" charset="0"/>
              </a:rPr>
              <a:t>Tx </a:t>
            </a:r>
            <a:r>
              <a:rPr lang="el-GR" dirty="0">
                <a:latin typeface="Comic Sans MS" pitchFamily="66" charset="0"/>
              </a:rPr>
              <a:t>του </a:t>
            </a:r>
            <a:r>
              <a:rPr lang="en-US" dirty="0">
                <a:latin typeface="Comic Sans MS" pitchFamily="66" charset="0"/>
              </a:rPr>
              <a:t>HC-05.</a:t>
            </a:r>
            <a:endParaRPr lang="en-US" sz="1800" dirty="0">
              <a:latin typeface="Comic Sans MS" pitchFamily="66" charset="0"/>
            </a:endParaRPr>
          </a:p>
          <a:p>
            <a:r>
              <a:rPr lang="el-GR" sz="1800" dirty="0">
                <a:latin typeface="Comic Sans MS" pitchFamily="66" charset="0"/>
              </a:rPr>
              <a:t>Γίνεται με </a:t>
            </a:r>
            <a:r>
              <a:rPr lang="en-US" sz="1800" dirty="0" err="1">
                <a:latin typeface="Comic Sans MS" pitchFamily="66" charset="0"/>
              </a:rPr>
              <a:t>Soft</a:t>
            </a:r>
            <a:r>
              <a:rPr lang="en-US" dirty="0" err="1">
                <a:latin typeface="Comic Sans MS" pitchFamily="66" charset="0"/>
              </a:rPr>
              <a:t>ware</a:t>
            </a:r>
            <a:r>
              <a:rPr lang="en-US" sz="1800" dirty="0" err="1">
                <a:latin typeface="Comic Sans MS" pitchFamily="66" charset="0"/>
              </a:rPr>
              <a:t>serial</a:t>
            </a:r>
            <a:r>
              <a:rPr lang="el-GR" sz="1800" dirty="0">
                <a:latin typeface="Comic Sans MS" pitchFamily="66" charset="0"/>
              </a:rPr>
              <a:t> </a:t>
            </a:r>
            <a:r>
              <a:rPr lang="en-US" sz="1800" dirty="0">
                <a:latin typeface="Comic Sans MS" pitchFamily="66" charset="0"/>
              </a:rPr>
              <a:t>, </a:t>
            </a:r>
            <a:r>
              <a:rPr lang="el-GR" sz="1800" dirty="0">
                <a:latin typeface="Comic Sans MS" pitchFamily="66" charset="0"/>
              </a:rPr>
              <a:t>δηλαδή έχουμε θέσει τα </a:t>
            </a:r>
            <a:r>
              <a:rPr lang="en-US" sz="1800" dirty="0">
                <a:latin typeface="Comic Sans MS" pitchFamily="66" charset="0"/>
              </a:rPr>
              <a:t>Tx </a:t>
            </a:r>
            <a:r>
              <a:rPr lang="el-GR" sz="1800" dirty="0">
                <a:latin typeface="Comic Sans MS" pitchFamily="66" charset="0"/>
              </a:rPr>
              <a:t>και </a:t>
            </a:r>
            <a:r>
              <a:rPr lang="en-US" sz="1800" dirty="0">
                <a:latin typeface="Comic Sans MS" pitchFamily="66" charset="0"/>
              </a:rPr>
              <a:t>Rx </a:t>
            </a:r>
            <a:r>
              <a:rPr lang="el-GR" sz="1800" dirty="0">
                <a:latin typeface="Comic Sans MS" pitchFamily="66" charset="0"/>
              </a:rPr>
              <a:t>σε άλλα </a:t>
            </a:r>
            <a:r>
              <a:rPr lang="en-US" sz="1800" dirty="0">
                <a:latin typeface="Comic Sans MS" pitchFamily="66" charset="0"/>
              </a:rPr>
              <a:t>pins </a:t>
            </a:r>
            <a:r>
              <a:rPr lang="el-GR" dirty="0">
                <a:latin typeface="Comic Sans MS" pitchFamily="66" charset="0"/>
              </a:rPr>
              <a:t>του </a:t>
            </a:r>
            <a:r>
              <a:rPr lang="en-US" dirty="0">
                <a:latin typeface="Comic Sans MS" pitchFamily="66" charset="0"/>
              </a:rPr>
              <a:t>Arduino.</a:t>
            </a:r>
            <a:endParaRPr lang="el-GR" sz="1800" dirty="0">
              <a:latin typeface="Comic Sans MS" pitchFamily="66" charset="0"/>
            </a:endParaRPr>
          </a:p>
          <a:p>
            <a:r>
              <a:rPr lang="el-GR" sz="1800" dirty="0">
                <a:latin typeface="Comic Sans MS" pitchFamily="66" charset="0"/>
              </a:rPr>
              <a:t>Δεν χρειάζεται να αλλάζουμε την συνδεσμολογία</a:t>
            </a:r>
            <a:r>
              <a:rPr lang="en-US" sz="1800" dirty="0">
                <a:latin typeface="Comic Sans MS" pitchFamily="66" charset="0"/>
              </a:rPr>
              <a:t>.</a:t>
            </a:r>
            <a:endParaRPr lang="el-GR" sz="1800" dirty="0">
              <a:latin typeface="Comic Sans MS" pitchFamily="66" charset="0"/>
            </a:endParaRPr>
          </a:p>
          <a:p>
            <a:endParaRPr lang="en-US" dirty="0"/>
          </a:p>
        </p:txBody>
      </p:sp>
      <p:pic>
        <p:nvPicPr>
          <p:cNvPr id="5" name="Θέση περιεχομένου 4">
            <a:extLst>
              <a:ext uri="{FF2B5EF4-FFF2-40B4-BE49-F238E27FC236}">
                <a16:creationId xmlns:a16="http://schemas.microsoft.com/office/drawing/2014/main" id="{905A3A79-6206-B265-4486-ED6EDC0B441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8734" y="2334639"/>
            <a:ext cx="9151534" cy="28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3981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2078E02-2D2B-0229-B8A9-444EF9AC2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Comic Sans MS" panose="030F0702030302020204" pitchFamily="66" charset="0"/>
              </a:rPr>
              <a:t>Προτεινόμενη άσκηση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DACD6618-35A8-CF4A-061D-DE1800C30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6720" y="4647501"/>
            <a:ext cx="8596668" cy="1393859"/>
          </a:xfrm>
        </p:spPr>
        <p:txBody>
          <a:bodyPr>
            <a:normAutofit fontScale="92500" lnSpcReduction="20000"/>
          </a:bodyPr>
          <a:lstStyle/>
          <a:p>
            <a:r>
              <a:rPr lang="el-GR" sz="1800" dirty="0">
                <a:latin typeface="Comic Sans MS" pitchFamily="66" charset="0"/>
              </a:rPr>
              <a:t>Κατασκευάστε το παραπάνω κύκλωμα. Το ζητούμενο είναι ανά ένα δευτερόλεπτο να εμφανίζουμε τιμή ενός ποτενσιόμετρου στο Α0, ενώ με αποστολή χαρακτήρα 1 ή 0 (από την </a:t>
            </a:r>
            <a:r>
              <a:rPr lang="en-US" sz="1800" dirty="0">
                <a:latin typeface="Comic Sans MS" pitchFamily="66" charset="0"/>
              </a:rPr>
              <a:t>android </a:t>
            </a:r>
            <a:r>
              <a:rPr lang="el-GR" sz="1800" dirty="0">
                <a:latin typeface="Comic Sans MS" pitchFamily="66" charset="0"/>
              </a:rPr>
              <a:t>συσκευή) θα ανάβει ή σβήνει ένα </a:t>
            </a:r>
            <a:r>
              <a:rPr lang="en-US" sz="1800" dirty="0">
                <a:latin typeface="Comic Sans MS" pitchFamily="66" charset="0"/>
              </a:rPr>
              <a:t>LED </a:t>
            </a:r>
            <a:r>
              <a:rPr lang="el-GR" sz="1800" dirty="0">
                <a:latin typeface="Comic Sans MS" pitchFamily="66" charset="0"/>
              </a:rPr>
              <a:t>στο </a:t>
            </a:r>
            <a:r>
              <a:rPr lang="en-US" sz="1800" dirty="0">
                <a:latin typeface="Comic Sans MS" pitchFamily="66" charset="0"/>
              </a:rPr>
              <a:t>pin 13</a:t>
            </a:r>
            <a:r>
              <a:rPr lang="el-GR" sz="1800" dirty="0">
                <a:latin typeface="Comic Sans MS" pitchFamily="66" charset="0"/>
              </a:rPr>
              <a:t>.</a:t>
            </a:r>
          </a:p>
          <a:p>
            <a:r>
              <a:rPr lang="en-US" dirty="0">
                <a:latin typeface="Comic Sans MS" pitchFamily="66" charset="0"/>
              </a:rPr>
              <a:t>Arduino code: </a:t>
            </a:r>
            <a:r>
              <a:rPr lang="en-US" u="sng" dirty="0" err="1">
                <a:solidFill>
                  <a:srgbClr val="0070C0"/>
                </a:solidFill>
                <a:latin typeface="Comic Sans MS" pitchFamily="66" charset="0"/>
                <a:hlinkClick r:id="rId2" action="ppaction://hlinkfile"/>
              </a:rPr>
              <a:t>SerialBT_example</a:t>
            </a:r>
            <a:endParaRPr lang="en-US" u="sng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dirty="0">
                <a:latin typeface="Comic Sans MS" pitchFamily="66" charset="0"/>
              </a:rPr>
              <a:t>Android app: </a:t>
            </a:r>
            <a:r>
              <a:rPr lang="en-US" dirty="0">
                <a:latin typeface="Comic Sans MS" pitchFamily="66" charset="0"/>
                <a:hlinkClick r:id="rId3"/>
              </a:rPr>
              <a:t>Serial BT terminal</a:t>
            </a:r>
            <a:endParaRPr lang="en-US" dirty="0">
              <a:latin typeface="Comic Sans MS" pitchFamily="66" charset="0"/>
            </a:endParaRPr>
          </a:p>
          <a:p>
            <a:endParaRPr lang="en-US" dirty="0"/>
          </a:p>
        </p:txBody>
      </p:sp>
      <p:pic>
        <p:nvPicPr>
          <p:cNvPr id="5" name="Θέση περιεχομένου 4">
            <a:extLst>
              <a:ext uri="{FF2B5EF4-FFF2-40B4-BE49-F238E27FC236}">
                <a16:creationId xmlns:a16="http://schemas.microsoft.com/office/drawing/2014/main" id="{3AF5EB12-A826-A841-BC88-A88D40D9AB9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76720" y="1339143"/>
            <a:ext cx="8596667" cy="310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828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BF776C34-AF0B-7FBA-3ED0-4A16C880A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Comic Sans MS" panose="030F0702030302020204" pitchFamily="66" charset="0"/>
              </a:rPr>
              <a:t>Επικοινωνία </a:t>
            </a:r>
            <a:r>
              <a:rPr lang="en-US" dirty="0">
                <a:latin typeface="Comic Sans MS" panose="030F0702030302020204" pitchFamily="66" charset="0"/>
              </a:rPr>
              <a:t>Arduino (Master) </a:t>
            </a:r>
            <a:r>
              <a:rPr lang="el-GR" dirty="0">
                <a:latin typeface="Comic Sans MS" panose="030F0702030302020204" pitchFamily="66" charset="0"/>
              </a:rPr>
              <a:t>με </a:t>
            </a:r>
            <a:r>
              <a:rPr lang="en-US" dirty="0">
                <a:latin typeface="Comic Sans MS" panose="030F0702030302020204" pitchFamily="66" charset="0"/>
              </a:rPr>
              <a:t>Arduino (Slave)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D93D98E5-E052-F765-6E7A-17F1D969D4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sz="1800" dirty="0"/>
              <a:t>Για να μπορέσουμε να λειτουργήσουμε θα θέσουμε το ενα </a:t>
            </a:r>
            <a:r>
              <a:rPr lang="en-US" sz="1800" dirty="0"/>
              <a:t>Arduino </a:t>
            </a:r>
            <a:r>
              <a:rPr lang="el-GR" sz="1800" dirty="0"/>
              <a:t>σε ρολο </a:t>
            </a:r>
            <a:r>
              <a:rPr lang="en-US" sz="1800" dirty="0"/>
              <a:t>BT</a:t>
            </a:r>
            <a:r>
              <a:rPr lang="el-GR" sz="1800" dirty="0"/>
              <a:t> </a:t>
            </a:r>
            <a:r>
              <a:rPr lang="en-US" sz="1800" dirty="0"/>
              <a:t>master </a:t>
            </a:r>
            <a:r>
              <a:rPr lang="el-GR" sz="1800" dirty="0"/>
              <a:t>και το άλλο σε ρολο </a:t>
            </a:r>
            <a:r>
              <a:rPr lang="en-US" sz="1800" dirty="0"/>
              <a:t>slave </a:t>
            </a:r>
            <a:r>
              <a:rPr lang="en-US" sz="1800" dirty="0">
                <a:solidFill>
                  <a:srgbClr val="FF0000"/>
                </a:solidFill>
              </a:rPr>
              <a:t>ME AT COMMANDS</a:t>
            </a:r>
          </a:p>
          <a:p>
            <a:r>
              <a:rPr lang="el-GR" sz="1800" dirty="0"/>
              <a:t>Πρώτα θα προγραμματίσουμε το </a:t>
            </a:r>
            <a:r>
              <a:rPr lang="en-US" sz="1800" dirty="0"/>
              <a:t>slave </a:t>
            </a:r>
            <a:r>
              <a:rPr lang="el-GR" sz="1800" dirty="0"/>
              <a:t>και μετά το </a:t>
            </a:r>
            <a:r>
              <a:rPr lang="en-US" sz="1800" dirty="0"/>
              <a:t>Master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1800" dirty="0">
                <a:hlinkClick r:id="rId2"/>
              </a:rPr>
              <a:t>https://howtomechatronics.com/tutorials/arduino/how-to-configure-pair-two-hc-05-bluetooth-module-master-slave-commands/</a:t>
            </a:r>
            <a:r>
              <a:rPr lang="el-GR" sz="1800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912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0BE40E3-5550-4CDD-B4FD-387C33EBF1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1A6B738-E50C-4653-B343-B9D6A5EA27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98768D6-B28C-40A3-B381-39306F5816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B27C15B9-7795-4321-AB30-DF1DEF65C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578EC957-1F3F-4C00-B023-C8725C217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3D642632-BBD5-46D6-A91D-9B2BF68219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BF9D518D-AFF5-4DE2-AEE2-0EC15479A9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14EF979B-B00D-460C-BD56-7EEAFB7E0F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3E40F9A1-6B82-400F-9397-26D1D36F1F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2EF7DDF1-FF86-4CA4-B08B-8939557EBD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6D7C1F89-72B2-4FDC-B9E2-04F52D5C50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Τίτλος 1">
            <a:extLst>
              <a:ext uri="{FF2B5EF4-FFF2-40B4-BE49-F238E27FC236}">
                <a16:creationId xmlns:a16="http://schemas.microsoft.com/office/drawing/2014/main" id="{D1D23983-519D-3BF7-0B3B-4859F9CA2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Λειτουργία HC-05 σε AT mode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B563EF1E-6086-3415-7BC3-3ED64F202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09563" y="2160589"/>
            <a:ext cx="4289000" cy="3880773"/>
          </a:xfr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marL="514350" indent="-514350">
              <a:lnSpc>
                <a:spcPct val="90000"/>
              </a:lnSpc>
            </a:pPr>
            <a:r>
              <a:rPr lang="en-US" sz="6400" dirty="0" err="1"/>
              <a:t>Πρ</a:t>
            </a:r>
            <a:r>
              <a:rPr lang="en-US" sz="6400" dirty="0"/>
              <a:t>αγματοποιούμε την παραπάνω συνδεσμολογία ΙΙ.</a:t>
            </a:r>
          </a:p>
          <a:p>
            <a:pPr marL="514350" indent="-514350">
              <a:lnSpc>
                <a:spcPct val="90000"/>
              </a:lnSpc>
            </a:pPr>
            <a:r>
              <a:rPr lang="en-US" sz="6400" dirty="0" err="1"/>
              <a:t>Φορτώνουμε</a:t>
            </a:r>
            <a:r>
              <a:rPr lang="en-US" sz="6400" dirty="0"/>
              <a:t> </a:t>
            </a:r>
            <a:r>
              <a:rPr lang="en-US" sz="6400" dirty="0" err="1"/>
              <a:t>στο</a:t>
            </a:r>
            <a:r>
              <a:rPr lang="en-US" sz="6400" dirty="0"/>
              <a:t> </a:t>
            </a:r>
            <a:r>
              <a:rPr lang="en-US" sz="6400" dirty="0" err="1"/>
              <a:t>κάθε</a:t>
            </a:r>
            <a:r>
              <a:rPr lang="en-US" sz="6400" dirty="0"/>
              <a:t> ARDUINO </a:t>
            </a:r>
            <a:r>
              <a:rPr lang="en-US" sz="6400" dirty="0" err="1"/>
              <a:t>το</a:t>
            </a:r>
            <a:r>
              <a:rPr lang="en-US" sz="6400" dirty="0"/>
              <a:t> </a:t>
            </a:r>
            <a:r>
              <a:rPr lang="en-US" sz="6400" dirty="0" err="1"/>
              <a:t>sketch_AT_commands.ino</a:t>
            </a:r>
            <a:endParaRPr lang="en-US" sz="6400" dirty="0"/>
          </a:p>
          <a:p>
            <a:pPr marL="514350" indent="-514350">
              <a:lnSpc>
                <a:spcPct val="90000"/>
              </a:lnSpc>
            </a:pPr>
            <a:r>
              <a:rPr lang="en-US" sz="6400" dirty="0" err="1"/>
              <a:t>Αφ</a:t>
            </a:r>
            <a:r>
              <a:rPr lang="en-US" sz="6400" dirty="0"/>
              <a:t>αιρούμε την τροφοδοσία από το κύκλωμα.</a:t>
            </a:r>
          </a:p>
          <a:p>
            <a:pPr marL="514350" indent="-514350">
              <a:lnSpc>
                <a:spcPct val="90000"/>
              </a:lnSpc>
            </a:pPr>
            <a:r>
              <a:rPr lang="en-US" sz="6400" dirty="0"/>
              <a:t>Πα</a:t>
            </a:r>
            <a:r>
              <a:rPr lang="en-US" sz="6400" dirty="0" err="1"/>
              <a:t>τάμε</a:t>
            </a:r>
            <a:r>
              <a:rPr lang="en-US" sz="6400" dirty="0"/>
              <a:t> </a:t>
            </a:r>
            <a:r>
              <a:rPr lang="en-US" sz="6400" dirty="0" err="1"/>
              <a:t>το</a:t>
            </a:r>
            <a:r>
              <a:rPr lang="en-US" sz="6400" dirty="0"/>
              <a:t> μπ</a:t>
            </a:r>
            <a:r>
              <a:rPr lang="en-US" sz="6400" dirty="0" err="1"/>
              <a:t>ουτόν</a:t>
            </a:r>
            <a:r>
              <a:rPr lang="en-US" sz="6400" dirty="0"/>
              <a:t> </a:t>
            </a:r>
            <a:r>
              <a:rPr lang="en-US" sz="6400" dirty="0" err="1"/>
              <a:t>στο</a:t>
            </a:r>
            <a:r>
              <a:rPr lang="en-US" sz="6400" dirty="0"/>
              <a:t> HC-05 και </a:t>
            </a:r>
            <a:r>
              <a:rPr lang="en-US" sz="6400" dirty="0" err="1"/>
              <a:t>χωρίς</a:t>
            </a:r>
            <a:r>
              <a:rPr lang="en-US" sz="6400" dirty="0"/>
              <a:t> να </a:t>
            </a:r>
            <a:r>
              <a:rPr lang="en-US" sz="6400" dirty="0" err="1"/>
              <a:t>το</a:t>
            </a:r>
            <a:r>
              <a:rPr lang="en-US" sz="6400" dirty="0"/>
              <a:t> α</a:t>
            </a:r>
            <a:r>
              <a:rPr lang="en-US" sz="6400" dirty="0" err="1"/>
              <a:t>φήσουμε</a:t>
            </a:r>
            <a:r>
              <a:rPr lang="en-US" sz="6400" dirty="0"/>
              <a:t>, </a:t>
            </a:r>
            <a:r>
              <a:rPr lang="en-US" sz="6400" dirty="0" err="1"/>
              <a:t>συνδέουμε</a:t>
            </a:r>
            <a:r>
              <a:rPr lang="en-US" sz="6400" dirty="0"/>
              <a:t> </a:t>
            </a:r>
            <a:r>
              <a:rPr lang="en-US" sz="6400" dirty="0" err="1"/>
              <a:t>την</a:t>
            </a:r>
            <a:r>
              <a:rPr lang="en-US" sz="6400" dirty="0"/>
              <a:t> </a:t>
            </a:r>
            <a:r>
              <a:rPr lang="en-US" sz="6400" dirty="0" err="1"/>
              <a:t>τροφοδοσί</a:t>
            </a:r>
            <a:r>
              <a:rPr lang="en-US" sz="6400" dirty="0"/>
              <a:t>α.</a:t>
            </a:r>
          </a:p>
          <a:p>
            <a:pPr marL="514350" indent="-514350">
              <a:lnSpc>
                <a:spcPct val="90000"/>
              </a:lnSpc>
            </a:pPr>
            <a:r>
              <a:rPr lang="en-US" sz="6400" dirty="0" err="1"/>
              <a:t>Αν</a:t>
            </a:r>
            <a:r>
              <a:rPr lang="en-US" sz="6400" dirty="0"/>
              <a:t> </a:t>
            </a:r>
            <a:r>
              <a:rPr lang="en-US" sz="6400" dirty="0" err="1"/>
              <a:t>το</a:t>
            </a:r>
            <a:r>
              <a:rPr lang="en-US" sz="6400" dirty="0"/>
              <a:t> LED </a:t>
            </a:r>
            <a:r>
              <a:rPr lang="en-US" sz="6400" dirty="0" err="1"/>
              <a:t>του</a:t>
            </a:r>
            <a:r>
              <a:rPr lang="en-US" sz="6400" dirty="0"/>
              <a:t> HC-05 αναβ</a:t>
            </a:r>
            <a:r>
              <a:rPr lang="en-US" sz="6400" dirty="0" err="1"/>
              <a:t>οσ</a:t>
            </a:r>
            <a:r>
              <a:rPr lang="en-US" sz="6400" dirty="0"/>
              <a:t>βήνει ανά δύο δευτερόλεπτα είμαστε σε AT MODE, αλλιώς επαναλαμβάνουμε τα βήματα 2 ως 4.</a:t>
            </a:r>
          </a:p>
          <a:p>
            <a:pPr marL="514350" indent="-514350">
              <a:lnSpc>
                <a:spcPct val="90000"/>
              </a:lnSpc>
            </a:pPr>
            <a:r>
              <a:rPr lang="en-US" sz="6400" dirty="0" err="1"/>
              <a:t>Ανοίγουμε</a:t>
            </a:r>
            <a:r>
              <a:rPr lang="en-US" sz="6400" dirty="0"/>
              <a:t> </a:t>
            </a:r>
            <a:r>
              <a:rPr lang="en-US" sz="6400" dirty="0" err="1"/>
              <a:t>το</a:t>
            </a:r>
            <a:r>
              <a:rPr lang="en-US" sz="6400" dirty="0"/>
              <a:t> serial monitor </a:t>
            </a:r>
            <a:r>
              <a:rPr lang="en-US" sz="6400" dirty="0" err="1"/>
              <a:t>του</a:t>
            </a:r>
            <a:r>
              <a:rPr lang="en-US" sz="6400" dirty="0"/>
              <a:t> IDE </a:t>
            </a:r>
            <a:r>
              <a:rPr lang="en-US" sz="6400" dirty="0" err="1"/>
              <a:t>με</a:t>
            </a:r>
            <a:r>
              <a:rPr lang="en-US" sz="6400" dirty="0"/>
              <a:t> “Both NL &amp; CR” και </a:t>
            </a:r>
            <a:r>
              <a:rPr lang="en-US" sz="6400" dirty="0" err="1"/>
              <a:t>με</a:t>
            </a:r>
            <a:r>
              <a:rPr lang="en-US" sz="6400" dirty="0"/>
              <a:t> baud rate 38400.</a:t>
            </a:r>
          </a:p>
          <a:p>
            <a:pPr marL="514350" indent="-514350">
              <a:lnSpc>
                <a:spcPct val="90000"/>
              </a:lnSpc>
            </a:pPr>
            <a:r>
              <a:rPr lang="en-US" sz="6400" dirty="0" err="1"/>
              <a:t>Τώρ</a:t>
            </a:r>
            <a:r>
              <a:rPr lang="en-US" sz="6400" dirty="0"/>
              <a:t>α μπορούμε να εισάγουμε ΑΤ εντολές.</a:t>
            </a:r>
          </a:p>
          <a:p>
            <a:pPr marL="514350" indent="-514350">
              <a:lnSpc>
                <a:spcPct val="90000"/>
              </a:lnSpc>
            </a:pPr>
            <a:r>
              <a:rPr lang="en-US" sz="6400" dirty="0" err="1"/>
              <a:t>Ότ</a:t>
            </a:r>
            <a:r>
              <a:rPr lang="en-US" sz="6400" dirty="0"/>
              <a:t>αν τελειώσουμε αποσυνδέουμε τα +5V από ΕΝ ή ΚΕΥ</a:t>
            </a:r>
          </a:p>
          <a:p>
            <a:pPr>
              <a:lnSpc>
                <a:spcPct val="90000"/>
              </a:lnSpc>
            </a:pPr>
            <a:endParaRPr lang="en-US" sz="1300" dirty="0"/>
          </a:p>
        </p:txBody>
      </p:sp>
      <p:pic>
        <p:nvPicPr>
          <p:cNvPr id="5" name="Θέση περιεχομένου 4">
            <a:extLst>
              <a:ext uri="{FF2B5EF4-FFF2-40B4-BE49-F238E27FC236}">
                <a16:creationId xmlns:a16="http://schemas.microsoft.com/office/drawing/2014/main" id="{3AA11665-0090-E06B-D34F-D33CCA5849C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b="1164"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56506403"/>
      </p:ext>
    </p:extLst>
  </p:cSld>
  <p:clrMapOvr>
    <a:masterClrMapping/>
  </p:clrMapOvr>
</p:sld>
</file>

<file path=ppt/theme/theme1.xml><?xml version="1.0" encoding="utf-8"?>
<a:theme xmlns:a="http://schemas.openxmlformats.org/drawingml/2006/main" name="Όψη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173</TotalTime>
  <Words>1501</Words>
  <Application>Microsoft Office PowerPoint</Application>
  <PresentationFormat>Widescreen</PresentationFormat>
  <Paragraphs>149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Arial Unicode MS</vt:lpstr>
      <vt:lpstr>Comic Sans MS</vt:lpstr>
      <vt:lpstr>Trebuchet MS</vt:lpstr>
      <vt:lpstr>Wingdings 3</vt:lpstr>
      <vt:lpstr>Όψη</vt:lpstr>
      <vt:lpstr>Programming with Bluetooth </vt:lpstr>
      <vt:lpstr>Εισαγωγή HC-05 BT module</vt:lpstr>
      <vt:lpstr>HC-05 BT module</vt:lpstr>
      <vt:lpstr>Συνδεσμoλογία Arduino με HC-05 </vt:lpstr>
      <vt:lpstr>Συνδεσμολογία με Arduino I – μεσω UART pins και διαιρετη τασης</vt:lpstr>
      <vt:lpstr>Συνδεσμολογία με Arduino ΙΙ – “Προτεινόμενη” με SoftwareSerial</vt:lpstr>
      <vt:lpstr>Προτεινόμενη άσκηση</vt:lpstr>
      <vt:lpstr>Επικοινωνία Arduino (Master) με Arduino (Slave)</vt:lpstr>
      <vt:lpstr>Λειτουργία HC-05 σε AT mode</vt:lpstr>
      <vt:lpstr>Εντολές ΑΤ</vt:lpstr>
      <vt:lpstr>Hc-05 Slave - AT programming</vt:lpstr>
      <vt:lpstr>Hc-05 Master - AT programming</vt:lpstr>
      <vt:lpstr>Κώδικας </vt:lpstr>
      <vt:lpstr>ESP32 - Bluetooth</vt:lpstr>
      <vt:lpstr>ESP32 – Classic Bluetooth</vt:lpstr>
      <vt:lpstr>Προτεινόμενη άσκηση</vt:lpstr>
      <vt:lpstr>ESP32 Bluetooth Low Energy (BLE)</vt:lpstr>
      <vt:lpstr>ESP32 - BLE</vt:lpstr>
      <vt:lpstr>BLE Server and Client </vt:lpstr>
      <vt:lpstr>GATT - Generic Attributes </vt:lpstr>
      <vt:lpstr>BLE Service </vt:lpstr>
      <vt:lpstr>BLE Characteristic </vt:lpstr>
      <vt:lpstr>UUID</vt:lpstr>
      <vt:lpstr>Παράδειγμα χρήσης ESP32 BLE – Server</vt:lpstr>
      <vt:lpstr>Παράδειγμα χρήσης ESP32 BLE – Client/Scanner</vt:lpstr>
      <vt:lpstr>Android συσκευή ως Client</vt:lpstr>
      <vt:lpstr>Επιπλέον παράδειγμα χρήσης του BLE Server με BME280 και OLED οθόνη.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Programming with Bluetooth </dc:title>
  <dc:creator>Βλάσσης Νικόλαος</dc:creator>
  <cp:lastModifiedBy>spyros panagiotakis</cp:lastModifiedBy>
  <cp:revision>4</cp:revision>
  <dcterms:created xsi:type="dcterms:W3CDTF">2023-05-12T08:21:49Z</dcterms:created>
  <dcterms:modified xsi:type="dcterms:W3CDTF">2023-05-12T12:18:31Z</dcterms:modified>
</cp:coreProperties>
</file>